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6858000" cx="12192000"/>
  <p:notesSz cx="6858000" cy="9144000"/>
  <p:embeddedFontLst>
    <p:embeddedFont>
      <p:font typeface="Nunito SemiBold"/>
      <p:regular r:id="rId28"/>
      <p:bold r:id="rId29"/>
      <p:italic r:id="rId30"/>
      <p:boldItalic r:id="rId31"/>
    </p:embeddedFont>
    <p:embeddedFont>
      <p:font typeface="Nuni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Torsten Rueter"/>
  <p:cmAuthor clrIdx="1" id="1" initials="" lastIdx="1" name="Alice Morto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A7051B7-9EF6-4AF5-AF65-3899E223C65B}">
  <a:tblStyle styleId="{9A7051B7-9EF6-4AF5-AF65-3899E223C65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NunitoSemiBold-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SemiBold-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SemiBold-boldItalic.fntdata"/><Relationship Id="rId30" Type="http://schemas.openxmlformats.org/officeDocument/2006/relationships/font" Target="fonts/NunitoSemiBold-italic.fntdata"/><Relationship Id="rId11" Type="http://schemas.openxmlformats.org/officeDocument/2006/relationships/slide" Target="slides/slide5.xml"/><Relationship Id="rId33" Type="http://schemas.openxmlformats.org/officeDocument/2006/relationships/font" Target="fonts/Nunito-bold.fntdata"/><Relationship Id="rId10" Type="http://schemas.openxmlformats.org/officeDocument/2006/relationships/slide" Target="slides/slide4.xml"/><Relationship Id="rId32" Type="http://schemas.openxmlformats.org/officeDocument/2006/relationships/font" Target="fonts/Nunito-regular.fntdata"/><Relationship Id="rId13" Type="http://schemas.openxmlformats.org/officeDocument/2006/relationships/slide" Target="slides/slide7.xml"/><Relationship Id="rId35" Type="http://schemas.openxmlformats.org/officeDocument/2006/relationships/font" Target="fonts/Nunito-boldItalic.fntdata"/><Relationship Id="rId12" Type="http://schemas.openxmlformats.org/officeDocument/2006/relationships/slide" Target="slides/slide6.xml"/><Relationship Id="rId34" Type="http://schemas.openxmlformats.org/officeDocument/2006/relationships/font" Target="fonts/Nuni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12-21T10:56:28.723">
    <p:pos x="6576" y="3171"/>
    <p:text>Is this really just KP status or also shop and/or agent status?</p:text>
  </p:cm>
  <p:cm authorId="1" idx="1" dt="2020-12-21T10:56:28.723">
    <p:pos x="6576" y="3171"/>
    <p:text>This needs discussion. It could be after legal notice or only once KP is decommissioned.</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b17596120d_0_4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33" name="Google Shape;333;gb17596120d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61" name="Google Shape;36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69" name="Google Shape;36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b17596120d_0_1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b17596120d_0_14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78" name="Google Shape;378;gb17596120d_0_14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86" name="Google Shape;38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b17596120d_0_1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b17596120d_0_1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95" name="Google Shape;395;gb17596120d_0_1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17596120d_0_1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17596120d_0_1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03" name="Google Shape;403;gb17596120d_0_13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b20be3296e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b20be3296e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12" name="Google Shape;412;gb20be3296e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0" name="Google Shape;420;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b2126793d2_0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b2126793d2_0_7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28" name="Google Shape;428;gb2126793d2_0_7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9" name="Google Shape;16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b2126793d2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b2126793d2_0_8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462" name="Google Shape;462;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b17596120d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b17596120d_0_4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8" name="Google Shape;178;gb17596120d_0_4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b17596120d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4" name="Google Shape;194;gb17596120d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b17596120d_0_6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4" name="Google Shape;214;gb17596120d_0_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b17596120d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3" name="Google Shape;223;gb17596120d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b17596120d_0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2" name="Google Shape;232;gb17596120d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b17596120d_0_1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b17596120d_0_1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lang="en-US"/>
              <a:t>Can we only fuel a KP that is active? How do the first ones get filled? If they are not linked on system?</a:t>
            </a:r>
            <a:endParaRPr/>
          </a:p>
          <a:p>
            <a:pPr indent="0" lvl="0" marL="0" rtl="0" algn="l">
              <a:spcBef>
                <a:spcPts val="360"/>
              </a:spcBef>
              <a:spcAft>
                <a:spcPts val="0"/>
              </a:spcAft>
              <a:buNone/>
            </a:pPr>
            <a:r>
              <a:rPr lang="en-US"/>
              <a:t>Is cooker delivery a mandatory step? Only really happens once shop is active?</a:t>
            </a:r>
            <a:endParaRPr/>
          </a:p>
          <a:p>
            <a:pPr indent="0" lvl="0" marL="0" rtl="0" algn="l">
              <a:spcBef>
                <a:spcPts val="360"/>
              </a:spcBef>
              <a:spcAft>
                <a:spcPts val="0"/>
              </a:spcAft>
              <a:buNone/>
            </a:pPr>
            <a:r>
              <a:rPr lang="en-US"/>
              <a:t>Need a requirement for arhiving a shop from propspect status.</a:t>
            </a:r>
            <a:endParaRPr/>
          </a:p>
        </p:txBody>
      </p:sp>
      <p:sp>
        <p:nvSpPr>
          <p:cNvPr id="243" name="Google Shape;243;gb17596120d_0_1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b17596120d_0_3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311" name="Google Shape;311;gb17596120d_0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8.png"/><Relationship Id="rId4" Type="http://schemas.openxmlformats.org/officeDocument/2006/relationships/image" Target="../media/image6.png"/><Relationship Id="rId5"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0.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1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4.png"/><Relationship Id="rId4" Type="http://schemas.openxmlformats.org/officeDocument/2006/relationships/image" Target="../media/image16.png"/><Relationship Id="rId5" Type="http://schemas.openxmlformats.org/officeDocument/2006/relationships/image" Target="../media/image1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 Id="rId3" Type="http://schemas.openxmlformats.org/officeDocument/2006/relationships/image" Target="../media/image1.png"/><Relationship Id="rId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6" name="Google Shape;16;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000"/>
              <a:buNone/>
              <a:defRPr sz="3000"/>
            </a:lvl1pPr>
            <a:lvl2pPr lvl="1" algn="l">
              <a:lnSpc>
                <a:spcPct val="90000"/>
              </a:lnSpc>
              <a:spcBef>
                <a:spcPts val="0"/>
              </a:spcBef>
              <a:spcAft>
                <a:spcPts val="0"/>
              </a:spcAft>
              <a:buSzPts val="3000"/>
              <a:buNone/>
              <a:defRPr sz="3000"/>
            </a:lvl2pPr>
            <a:lvl3pPr lvl="2" algn="l">
              <a:lnSpc>
                <a:spcPct val="90000"/>
              </a:lnSpc>
              <a:spcBef>
                <a:spcPts val="0"/>
              </a:spcBef>
              <a:spcAft>
                <a:spcPts val="0"/>
              </a:spcAft>
              <a:buSzPts val="3000"/>
              <a:buNone/>
              <a:defRPr sz="3000"/>
            </a:lvl3pPr>
            <a:lvl4pPr lvl="3" algn="l">
              <a:lnSpc>
                <a:spcPct val="90000"/>
              </a:lnSpc>
              <a:spcBef>
                <a:spcPts val="0"/>
              </a:spcBef>
              <a:spcAft>
                <a:spcPts val="0"/>
              </a:spcAft>
              <a:buSzPts val="3000"/>
              <a:buNone/>
              <a:defRPr sz="3000"/>
            </a:lvl4pPr>
            <a:lvl5pPr lvl="4" algn="l">
              <a:lnSpc>
                <a:spcPct val="90000"/>
              </a:lnSpc>
              <a:spcBef>
                <a:spcPts val="0"/>
              </a:spcBef>
              <a:spcAft>
                <a:spcPts val="0"/>
              </a:spcAft>
              <a:buSzPts val="3000"/>
              <a:buNone/>
              <a:defRPr sz="3000"/>
            </a:lvl5pPr>
            <a:lvl6pPr lvl="5" algn="l">
              <a:lnSpc>
                <a:spcPct val="90000"/>
              </a:lnSpc>
              <a:spcBef>
                <a:spcPts val="0"/>
              </a:spcBef>
              <a:spcAft>
                <a:spcPts val="0"/>
              </a:spcAft>
              <a:buSzPts val="3000"/>
              <a:buNone/>
              <a:defRPr sz="3000"/>
            </a:lvl6pPr>
            <a:lvl7pPr lvl="6" algn="l">
              <a:lnSpc>
                <a:spcPct val="90000"/>
              </a:lnSpc>
              <a:spcBef>
                <a:spcPts val="0"/>
              </a:spcBef>
              <a:spcAft>
                <a:spcPts val="0"/>
              </a:spcAft>
              <a:buSzPts val="3000"/>
              <a:buNone/>
              <a:defRPr sz="3000"/>
            </a:lvl7pPr>
            <a:lvl8pPr lvl="7" algn="l">
              <a:lnSpc>
                <a:spcPct val="90000"/>
              </a:lnSpc>
              <a:spcBef>
                <a:spcPts val="0"/>
              </a:spcBef>
              <a:spcAft>
                <a:spcPts val="0"/>
              </a:spcAft>
              <a:buSzPts val="3000"/>
              <a:buNone/>
              <a:defRPr sz="3000"/>
            </a:lvl8pPr>
            <a:lvl9pPr lvl="8" algn="l">
              <a:lnSpc>
                <a:spcPct val="90000"/>
              </a:lnSpc>
              <a:spcBef>
                <a:spcPts val="0"/>
              </a:spcBef>
              <a:spcAft>
                <a:spcPts val="0"/>
              </a:spcAft>
              <a:buSzPts val="3000"/>
              <a:buNone/>
              <a:defRPr sz="3000"/>
            </a:lvl9pPr>
          </a:lstStyle>
          <a:p/>
        </p:txBody>
      </p:sp>
      <p:pic>
        <p:nvPicPr>
          <p:cNvPr id="17" name="Google Shape;17;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8" name="Google Shape;18;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defRPr>
            </a:lvl1pPr>
            <a:lvl2pPr lvl="1" algn="ctr">
              <a:lnSpc>
                <a:spcPct val="90000"/>
              </a:lnSpc>
              <a:spcBef>
                <a:spcPts val="500"/>
              </a:spcBef>
              <a:spcAft>
                <a:spcPts val="0"/>
              </a:spcAft>
              <a:buClr>
                <a:schemeClr val="dk1"/>
              </a:buClr>
              <a:buSzPts val="2400"/>
              <a:buNone/>
              <a:defRPr/>
            </a:lvl2pPr>
            <a:lvl3pPr lvl="2" algn="ctr">
              <a:lnSpc>
                <a:spcPct val="90000"/>
              </a:lnSpc>
              <a:spcBef>
                <a:spcPts val="500"/>
              </a:spcBef>
              <a:spcAft>
                <a:spcPts val="0"/>
              </a:spcAft>
              <a:buClr>
                <a:schemeClr val="dk1"/>
              </a:buClr>
              <a:buSzPts val="2400"/>
              <a:buNone/>
              <a:defRPr sz="2400"/>
            </a:lvl3pPr>
            <a:lvl4pPr lvl="3" algn="ctr">
              <a:lnSpc>
                <a:spcPct val="90000"/>
              </a:lnSpc>
              <a:spcBef>
                <a:spcPts val="500"/>
              </a:spcBef>
              <a:spcAft>
                <a:spcPts val="0"/>
              </a:spcAft>
              <a:buClr>
                <a:schemeClr val="dk1"/>
              </a:buClr>
              <a:buSzPts val="2400"/>
              <a:buNone/>
              <a:defRPr sz="2400"/>
            </a:lvl4pPr>
            <a:lvl5pPr lvl="4" algn="ctr">
              <a:lnSpc>
                <a:spcPct val="90000"/>
              </a:lnSpc>
              <a:spcBef>
                <a:spcPts val="500"/>
              </a:spcBef>
              <a:spcAft>
                <a:spcPts val="0"/>
              </a:spcAft>
              <a:buClr>
                <a:schemeClr val="dk1"/>
              </a:buClr>
              <a:buSzPts val="2400"/>
              <a:buNone/>
              <a:defRPr sz="2400"/>
            </a:lvl5pPr>
            <a:lvl6pPr lvl="5" algn="ctr">
              <a:lnSpc>
                <a:spcPct val="90000"/>
              </a:lnSpc>
              <a:spcBef>
                <a:spcPts val="500"/>
              </a:spcBef>
              <a:spcAft>
                <a:spcPts val="0"/>
              </a:spcAft>
              <a:buClr>
                <a:schemeClr val="dk1"/>
              </a:buClr>
              <a:buSzPts val="2400"/>
              <a:buNone/>
              <a:defRPr sz="2400"/>
            </a:lvl6pPr>
            <a:lvl7pPr lvl="6" algn="ctr">
              <a:lnSpc>
                <a:spcPct val="90000"/>
              </a:lnSpc>
              <a:spcBef>
                <a:spcPts val="500"/>
              </a:spcBef>
              <a:spcAft>
                <a:spcPts val="0"/>
              </a:spcAft>
              <a:buClr>
                <a:schemeClr val="dk1"/>
              </a:buClr>
              <a:buSzPts val="2400"/>
              <a:buNone/>
              <a:defRPr sz="2400"/>
            </a:lvl7pPr>
            <a:lvl8pPr lvl="7" algn="ctr">
              <a:lnSpc>
                <a:spcPct val="90000"/>
              </a:lnSpc>
              <a:spcBef>
                <a:spcPts val="500"/>
              </a:spcBef>
              <a:spcAft>
                <a:spcPts val="0"/>
              </a:spcAft>
              <a:buClr>
                <a:schemeClr val="dk1"/>
              </a:buClr>
              <a:buSzPts val="2400"/>
              <a:buNone/>
              <a:defRPr sz="2400"/>
            </a:lvl8pPr>
            <a:lvl9pPr lvl="8" algn="ctr">
              <a:lnSpc>
                <a:spcPct val="90000"/>
              </a:lnSpc>
              <a:spcBef>
                <a:spcPts val="500"/>
              </a:spcBef>
              <a:spcAft>
                <a:spcPts val="0"/>
              </a:spcAft>
              <a:buClr>
                <a:schemeClr val="dk1"/>
              </a:buClr>
              <a:buSzPts val="2400"/>
              <a:buNone/>
              <a:defRPr sz="2400"/>
            </a:lvl9pPr>
          </a:lstStyle>
          <a:p/>
        </p:txBody>
      </p:sp>
      <p:grpSp>
        <p:nvGrpSpPr>
          <p:cNvPr id="19" name="Google Shape;19;p2"/>
          <p:cNvGrpSpPr/>
          <p:nvPr/>
        </p:nvGrpSpPr>
        <p:grpSpPr>
          <a:xfrm>
            <a:off x="0" y="-446"/>
            <a:ext cx="8094368" cy="6867144"/>
            <a:chOff x="0" y="-446"/>
            <a:chExt cx="8094368" cy="6867144"/>
          </a:xfrm>
        </p:grpSpPr>
        <p:pic>
          <p:nvPicPr>
            <p:cNvPr descr="Image" id="20" name="Google Shape;20;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1" name="Google Shape;21;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2" name="Google Shape;22;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3" name="Google Shape;23;p2"/>
          <p:cNvSpPr txBox="1"/>
          <p:nvPr/>
        </p:nvSpPr>
        <p:spPr>
          <a:xfrm>
            <a:off x="8167350" y="6592075"/>
            <a:ext cx="4024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0" name="Shape 90"/>
        <p:cNvGrpSpPr/>
        <p:nvPr/>
      </p:nvGrpSpPr>
      <p:grpSpPr>
        <a:xfrm>
          <a:off x="0" y="0"/>
          <a:ext cx="0" cy="0"/>
          <a:chOff x="0" y="0"/>
          <a:chExt cx="0" cy="0"/>
        </a:xfrm>
      </p:grpSpPr>
      <p:pic>
        <p:nvPicPr>
          <p:cNvPr id="91" name="Google Shape;91;p11"/>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92" name="Google Shape;92;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3" name="Google Shape;93;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4" name="Google Shape;94;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5" name="Google Shape;95;p11"/>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96" name="Google Shape;96;p11"/>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97" name="Google Shape;97;p11"/>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98" name="Shape 98"/>
        <p:cNvGrpSpPr/>
        <p:nvPr/>
      </p:nvGrpSpPr>
      <p:grpSpPr>
        <a:xfrm>
          <a:off x="0" y="0"/>
          <a:ext cx="0" cy="0"/>
          <a:chOff x="0" y="0"/>
          <a:chExt cx="0" cy="0"/>
        </a:xfrm>
      </p:grpSpPr>
      <p:pic>
        <p:nvPicPr>
          <p:cNvPr id="99" name="Google Shape;99;p12"/>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0" name="Google Shape;100;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1" name="Google Shape;101;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2" name="Google Shape;102;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3" name="Google Shape;103;p12"/>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04" name="Google Shape;104;p12"/>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05" name="Google Shape;105;p12"/>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06" name="Shape 106"/>
        <p:cNvGrpSpPr/>
        <p:nvPr/>
      </p:nvGrpSpPr>
      <p:grpSpPr>
        <a:xfrm>
          <a:off x="0" y="0"/>
          <a:ext cx="0" cy="0"/>
          <a:chOff x="0" y="0"/>
          <a:chExt cx="0" cy="0"/>
        </a:xfrm>
      </p:grpSpPr>
      <p:pic>
        <p:nvPicPr>
          <p:cNvPr id="107" name="Google Shape;107;p13"/>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08" name="Google Shape;108;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9" name="Google Shape;109;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0" name="Google Shape;110;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1" name="Google Shape;111;p13"/>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12" name="Google Shape;112;p13"/>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13" name="Google Shape;113;p1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1">
  <p:cSld name="Back page (with disclaimer)_1">
    <p:spTree>
      <p:nvGrpSpPr>
        <p:cNvPr id="114" name="Shape 114"/>
        <p:cNvGrpSpPr/>
        <p:nvPr/>
      </p:nvGrpSpPr>
      <p:grpSpPr>
        <a:xfrm>
          <a:off x="0" y="0"/>
          <a:ext cx="0" cy="0"/>
          <a:chOff x="0" y="0"/>
          <a:chExt cx="0" cy="0"/>
        </a:xfrm>
      </p:grpSpPr>
      <p:pic>
        <p:nvPicPr>
          <p:cNvPr id="115" name="Google Shape;115;p14"/>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16" name="Google Shape;116;p14"/>
          <p:cNvPicPr preferRelativeResize="0"/>
          <p:nvPr/>
        </p:nvPicPr>
        <p:blipFill rotWithShape="1">
          <a:blip r:embed="rId3">
            <a:alphaModFix/>
          </a:blip>
          <a:srcRect b="26814" l="0" r="0" t="26809"/>
          <a:stretch/>
        </p:blipFill>
        <p:spPr>
          <a:xfrm>
            <a:off x="0" y="0"/>
            <a:ext cx="12192001" cy="6858000"/>
          </a:xfrm>
          <a:prstGeom prst="rect">
            <a:avLst/>
          </a:prstGeom>
          <a:noFill/>
          <a:ln>
            <a:noFill/>
          </a:ln>
        </p:spPr>
      </p:pic>
      <p:pic>
        <p:nvPicPr>
          <p:cNvPr descr="Image" id="117" name="Google Shape;117;p14"/>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18" name="Google Shape;118;p14"/>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19" name="Google Shape;119;p14"/>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20" name="Google Shape;120;p14"/>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21" name="Google Shape;121;p14"/>
          <p:cNvSpPr txBox="1"/>
          <p:nvPr/>
        </p:nvSpPr>
        <p:spPr>
          <a:xfrm>
            <a:off x="6877481" y="3244849"/>
            <a:ext cx="4891200" cy="1723200"/>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22" name="Google Shape;122;p14"/>
          <p:cNvSpPr txBox="1"/>
          <p:nvPr>
            <p:ph idx="1" type="subTitle"/>
          </p:nvPr>
        </p:nvSpPr>
        <p:spPr>
          <a:xfrm>
            <a:off x="6877481" y="2114988"/>
            <a:ext cx="4891200" cy="4377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sz="1800">
                <a:solidFill>
                  <a:schemeClr val="dk1"/>
                </a:solidFill>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23" name="Google Shape;123;p14"/>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2020 KOKO Networks Limited – Proprietary &amp; Confidential </a:t>
            </a:r>
            <a:endParaRPr b="1"/>
          </a:p>
        </p:txBody>
      </p:sp>
      <p:sp>
        <p:nvSpPr>
          <p:cNvPr id="124" name="Google Shape;124;p14"/>
          <p:cNvSpPr txBox="1"/>
          <p:nvPr/>
        </p:nvSpPr>
        <p:spPr>
          <a:xfrm>
            <a:off x="6877481" y="10575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25" name="Google Shape;125;p14"/>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26" name="Google Shape;126;p14"/>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p:cSld name="1_Back page (with disclaimer)_1">
    <p:spTree>
      <p:nvGrpSpPr>
        <p:cNvPr id="127" name="Shape 127"/>
        <p:cNvGrpSpPr/>
        <p:nvPr/>
      </p:nvGrpSpPr>
      <p:grpSpPr>
        <a:xfrm>
          <a:off x="0" y="0"/>
          <a:ext cx="0" cy="0"/>
          <a:chOff x="0" y="0"/>
          <a:chExt cx="0" cy="0"/>
        </a:xfrm>
      </p:grpSpPr>
      <p:pic>
        <p:nvPicPr>
          <p:cNvPr descr="Image" id="128" name="Google Shape;128;p15"/>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29" name="Google Shape;129;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0" name="Google Shape;130;p15"/>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1" name="Google Shape;131;p15"/>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2" name="Google Shape;132;p15"/>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3" name="Google Shape;133;p15"/>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4" name="Google Shape;134;p15"/>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
        <p:nvSpPr>
          <p:cNvPr id="135" name="Google Shape;135;p15"/>
          <p:cNvSpPr txBox="1"/>
          <p:nvPr>
            <p:ph idx="1" type="subTitle"/>
          </p:nvPr>
        </p:nvSpPr>
        <p:spPr>
          <a:xfrm>
            <a:off x="6856431" y="33014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36" name="Google Shape;136;p15"/>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37" name="Google Shape;137;p15"/>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2020 KOKO Networks Limited – Proprietary &amp; Confidential </a:t>
            </a:r>
            <a:endParaRPr b="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1">
  <p:cSld name="1_Back page (with disclaimer)_1_1">
    <p:spTree>
      <p:nvGrpSpPr>
        <p:cNvPr id="138" name="Shape 138"/>
        <p:cNvGrpSpPr/>
        <p:nvPr/>
      </p:nvGrpSpPr>
      <p:grpSpPr>
        <a:xfrm>
          <a:off x="0" y="0"/>
          <a:ext cx="0" cy="0"/>
          <a:chOff x="0" y="0"/>
          <a:chExt cx="0" cy="0"/>
        </a:xfrm>
      </p:grpSpPr>
      <p:pic>
        <p:nvPicPr>
          <p:cNvPr descr="Image" id="139" name="Google Shape;139;p16"/>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40" name="Google Shape;140;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41" name="Google Shape;141;p16"/>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2" name="Google Shape;142;p16"/>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43" name="Google Shape;143;p16"/>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2020 KOKO Networks Limited – Proprietary &amp; Confidential </a:t>
            </a:r>
            <a:endParaRPr b="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44"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46" name="Google Shape;146;p17"/>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47" name="Google Shape;147;p17"/>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48" name="Google Shape;148;p17"/>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49" name="Google Shape;149;p17"/>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0" name="Google Shape;150;p1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lt1"/>
                </a:solidFill>
                <a:latin typeface="Nunito"/>
                <a:ea typeface="Nunito"/>
                <a:cs typeface="Nunito"/>
                <a:sym typeface="Nunito"/>
              </a:rPr>
              <a:t>© 2019 KOKO Networks Limited – Proprietary &amp; Confidential </a:t>
            </a:r>
            <a:endParaRPr/>
          </a:p>
        </p:txBody>
      </p:sp>
      <p:sp>
        <p:nvSpPr>
          <p:cNvPr id="151" name="Google Shape;151;p17"/>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3600">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52" name="Shape 152"/>
        <p:cNvGrpSpPr/>
        <p:nvPr/>
      </p:nvGrpSpPr>
      <p:grpSpPr>
        <a:xfrm>
          <a:off x="0" y="0"/>
          <a:ext cx="0" cy="0"/>
          <a:chOff x="0" y="0"/>
          <a:chExt cx="0" cy="0"/>
        </a:xfrm>
      </p:grpSpPr>
      <p:pic>
        <p:nvPicPr>
          <p:cNvPr descr="Image" id="153" name="Google Shape;153;p18"/>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154" name="Google Shape;154;p18"/>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155" name="Google Shape;155;p18"/>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156" name="Google Shape;156;p18"/>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157" name="Google Shape;157;p18"/>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158" name="Google Shape;158;p18"/>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dk1"/>
                </a:solidFill>
                <a:latin typeface="Nunito"/>
                <a:ea typeface="Nunito"/>
                <a:cs typeface="Nunito"/>
                <a:sym typeface="Nunito"/>
              </a:rPr>
              <a:t>© 20</a:t>
            </a:r>
            <a:r>
              <a:rPr lang="en-US" sz="1000">
                <a:solidFill>
                  <a:schemeClr val="dk1"/>
                </a:solidFill>
                <a:latin typeface="Nunito"/>
                <a:ea typeface="Nunito"/>
                <a:cs typeface="Nunito"/>
                <a:sym typeface="Nunito"/>
              </a:rPr>
              <a:t>20</a:t>
            </a:r>
            <a:r>
              <a:rPr b="0" lang="en-US" sz="1000">
                <a:solidFill>
                  <a:schemeClr val="dk1"/>
                </a:solidFill>
                <a:latin typeface="Nunito"/>
                <a:ea typeface="Nunito"/>
                <a:cs typeface="Nunito"/>
                <a:sym typeface="Nunito"/>
              </a:rPr>
              <a:t> KOKO Networks Limited – Proprietary &amp; Confidential </a:t>
            </a:r>
            <a:endParaRPr/>
          </a:p>
        </p:txBody>
      </p:sp>
      <p:cxnSp>
        <p:nvCxnSpPr>
          <p:cNvPr id="159" name="Google Shape;159;p18"/>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160" name="Google Shape;160;p18"/>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
        <p:nvSpPr>
          <p:cNvPr id="30" name="Google Shape;30;p3"/>
          <p:cNvSpPr txBox="1"/>
          <p:nvPr/>
        </p:nvSpPr>
        <p:spPr>
          <a:xfrm>
            <a:off x="7297538" y="2121678"/>
            <a:ext cx="4435500" cy="68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600">
                <a:solidFill>
                  <a:schemeClr val="dk1"/>
                </a:solidFill>
                <a:latin typeface="Nunito"/>
                <a:ea typeface="Nunito"/>
                <a:cs typeface="Nunito"/>
                <a:sym typeface="Nunito"/>
              </a:rPr>
              <a:t>Agenda</a:t>
            </a:r>
            <a:endParaRPr b="1">
              <a:latin typeface="Nunito"/>
              <a:ea typeface="Nunito"/>
              <a:cs typeface="Nunito"/>
              <a:sym typeface="Nunito"/>
            </a:endParaRPr>
          </a:p>
        </p:txBody>
      </p:sp>
      <p:sp>
        <p:nvSpPr>
          <p:cNvPr id="31" name="Google Shape;31;p3"/>
          <p:cNvSpPr txBox="1"/>
          <p:nvPr>
            <p:ph idx="1" type="subTitle"/>
          </p:nvPr>
        </p:nvSpPr>
        <p:spPr>
          <a:xfrm>
            <a:off x="7297525" y="2862025"/>
            <a:ext cx="4435500" cy="3561900"/>
          </a:xfrm>
          <a:prstGeom prst="rect">
            <a:avLst/>
          </a:prstGeom>
        </p:spPr>
        <p:txBody>
          <a:bodyPr anchorCtr="0" anchor="t" bIns="45700" lIns="91425" spcFirstLastPara="1" rIns="91425" wrap="square" tIns="45700">
            <a:noAutofit/>
          </a:bodyPr>
          <a:lstStyle>
            <a:lvl1pPr lvl="0">
              <a:spcBef>
                <a:spcPts val="1000"/>
              </a:spcBef>
              <a:spcAft>
                <a:spcPts val="0"/>
              </a:spcAft>
              <a:buNone/>
              <a:defRPr/>
            </a:lvl1pPr>
            <a:lvl2pPr lvl="1">
              <a:spcBef>
                <a:spcPts val="1000"/>
              </a:spcBef>
              <a:spcAft>
                <a:spcPts val="0"/>
              </a:spcAft>
              <a:buNone/>
              <a:defRPr/>
            </a:lvl2pPr>
            <a:lvl3pPr lvl="2">
              <a:spcBef>
                <a:spcPts val="1000"/>
              </a:spcBef>
              <a:spcAft>
                <a:spcPts val="0"/>
              </a:spcAft>
              <a:buNone/>
              <a:defRPr/>
            </a:lvl3pPr>
            <a:lvl4pPr lvl="3">
              <a:spcBef>
                <a:spcPts val="1000"/>
              </a:spcBef>
              <a:spcAft>
                <a:spcPts val="0"/>
              </a:spcAft>
              <a:buNone/>
              <a:defRPr/>
            </a:lvl4pPr>
            <a:lvl5pPr lvl="4">
              <a:spcBef>
                <a:spcPts val="1000"/>
              </a:spcBef>
              <a:spcAft>
                <a:spcPts val="0"/>
              </a:spcAft>
              <a:buNone/>
              <a:defRPr/>
            </a:lvl5pPr>
            <a:lvl6pPr lvl="5">
              <a:spcBef>
                <a:spcPts val="1000"/>
              </a:spcBef>
              <a:spcAft>
                <a:spcPts val="0"/>
              </a:spcAft>
              <a:buNone/>
              <a:defRPr/>
            </a:lvl6pPr>
            <a:lvl7pPr lvl="6">
              <a:spcBef>
                <a:spcPts val="1000"/>
              </a:spcBef>
              <a:spcAft>
                <a:spcPts val="0"/>
              </a:spcAft>
              <a:buNone/>
              <a:defRPr/>
            </a:lvl7pPr>
            <a:lvl8pPr lvl="7">
              <a:spcBef>
                <a:spcPts val="1000"/>
              </a:spcBef>
              <a:spcAft>
                <a:spcPts val="0"/>
              </a:spcAft>
              <a:buNone/>
              <a:defRPr/>
            </a:lvl8pPr>
            <a:lvl9pPr lvl="8">
              <a:spcBef>
                <a:spcPts val="100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3">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4">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600"/>
            <a:ext cx="4147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algn="l">
              <a:lnSpc>
                <a:spcPct val="120000"/>
              </a:lnSpc>
              <a:spcBef>
                <a:spcPts val="1000"/>
              </a:spcBef>
              <a:spcAft>
                <a:spcPts val="0"/>
              </a:spcAft>
              <a:buClr>
                <a:schemeClr val="dk1"/>
              </a:buClr>
              <a:buSzPts val="2800"/>
              <a:buNone/>
              <a:defRPr b="0" sz="2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lvl1pPr lvl="0" algn="ctr">
              <a:buNone/>
              <a:defRPr b="1" sz="1400">
                <a:solidFill>
                  <a:srgbClr val="FFFFFF"/>
                </a:solidFill>
                <a:latin typeface="Nunito"/>
                <a:ea typeface="Nunito"/>
                <a:cs typeface="Nunito"/>
                <a:sym typeface="Nunito"/>
              </a:defRPr>
            </a:lvl1pPr>
            <a:lvl2pPr lvl="1" algn="ctr">
              <a:buNone/>
              <a:defRPr b="1" sz="1400">
                <a:solidFill>
                  <a:srgbClr val="FFFFFF"/>
                </a:solidFill>
                <a:latin typeface="Nunito"/>
                <a:ea typeface="Nunito"/>
                <a:cs typeface="Nunito"/>
                <a:sym typeface="Nunito"/>
              </a:defRPr>
            </a:lvl2pPr>
            <a:lvl3pPr lvl="2" algn="ctr">
              <a:buNone/>
              <a:defRPr b="1" sz="1400">
                <a:solidFill>
                  <a:srgbClr val="FFFFFF"/>
                </a:solidFill>
                <a:latin typeface="Nunito"/>
                <a:ea typeface="Nunito"/>
                <a:cs typeface="Nunito"/>
                <a:sym typeface="Nunito"/>
              </a:defRPr>
            </a:lvl3pPr>
            <a:lvl4pPr lvl="3" algn="ctr">
              <a:buNone/>
              <a:defRPr b="1" sz="1400">
                <a:solidFill>
                  <a:srgbClr val="FFFFFF"/>
                </a:solidFill>
                <a:latin typeface="Nunito"/>
                <a:ea typeface="Nunito"/>
                <a:cs typeface="Nunito"/>
                <a:sym typeface="Nunito"/>
              </a:defRPr>
            </a:lvl4pPr>
            <a:lvl5pPr lvl="4" algn="ctr">
              <a:buNone/>
              <a:defRPr b="1" sz="1400">
                <a:solidFill>
                  <a:srgbClr val="FFFFFF"/>
                </a:solidFill>
                <a:latin typeface="Nunito"/>
                <a:ea typeface="Nunito"/>
                <a:cs typeface="Nunito"/>
                <a:sym typeface="Nunito"/>
              </a:defRPr>
            </a:lvl5pPr>
            <a:lvl6pPr lvl="5" algn="ctr">
              <a:buNone/>
              <a:defRPr b="1" sz="1400">
                <a:solidFill>
                  <a:srgbClr val="FFFFFF"/>
                </a:solidFill>
                <a:latin typeface="Nunito"/>
                <a:ea typeface="Nunito"/>
                <a:cs typeface="Nunito"/>
                <a:sym typeface="Nunito"/>
              </a:defRPr>
            </a:lvl6pPr>
            <a:lvl7pPr lvl="6" algn="ctr">
              <a:buNone/>
              <a:defRPr b="1" sz="1400">
                <a:solidFill>
                  <a:srgbClr val="FFFFFF"/>
                </a:solidFill>
                <a:latin typeface="Nunito"/>
                <a:ea typeface="Nunito"/>
                <a:cs typeface="Nunito"/>
                <a:sym typeface="Nunito"/>
              </a:defRPr>
            </a:lvl7pPr>
            <a:lvl8pPr lvl="7" algn="ctr">
              <a:buNone/>
              <a:defRPr b="1" sz="1400">
                <a:solidFill>
                  <a:srgbClr val="FFFFFF"/>
                </a:solidFill>
                <a:latin typeface="Nunito"/>
                <a:ea typeface="Nunito"/>
                <a:cs typeface="Nunito"/>
                <a:sym typeface="Nunito"/>
              </a:defRPr>
            </a:lvl8pPr>
            <a:lvl9pPr lvl="8" algn="ctr">
              <a:buNone/>
              <a:defRPr b="1" sz="1400">
                <a:solidFill>
                  <a:srgbClr val="FFFFFF"/>
                </a:solidFill>
                <a:latin typeface="Nunito"/>
                <a:ea typeface="Nunito"/>
                <a:cs typeface="Nunito"/>
                <a:sym typeface="Nunit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42" name="Shape 42"/>
        <p:cNvGrpSpPr/>
        <p:nvPr/>
      </p:nvGrpSpPr>
      <p:grpSpPr>
        <a:xfrm>
          <a:off x="0" y="0"/>
          <a:ext cx="0" cy="0"/>
          <a:chOff x="0" y="0"/>
          <a:chExt cx="0" cy="0"/>
        </a:xfrm>
      </p:grpSpPr>
      <p:pic>
        <p:nvPicPr>
          <p:cNvPr id="43" name="Google Shape;43;p5"/>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45" name="Google Shape;45;p5"/>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46" name="Google Shape;46;p5"/>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47" name="Google Shape;47;p5"/>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2400"/>
              <a:buFont typeface="Nunito"/>
              <a:buNone/>
              <a:defRPr b="1" sz="2400">
                <a:latin typeface="Nunito"/>
                <a:ea typeface="Nunito"/>
                <a:cs typeface="Nunito"/>
                <a:sym typeface="Nunito"/>
              </a:defRPr>
            </a:lvl1pPr>
            <a:lvl2pPr lvl="1" algn="l">
              <a:lnSpc>
                <a:spcPct val="90000"/>
              </a:lnSpc>
              <a:spcBef>
                <a:spcPts val="0"/>
              </a:spcBef>
              <a:spcAft>
                <a:spcPts val="0"/>
              </a:spcAft>
              <a:buSzPts val="2400"/>
              <a:buFont typeface="Nunito"/>
              <a:buNone/>
              <a:defRPr b="1" sz="2400">
                <a:latin typeface="Nunito"/>
                <a:ea typeface="Nunito"/>
                <a:cs typeface="Nunito"/>
                <a:sym typeface="Nunito"/>
              </a:defRPr>
            </a:lvl2pPr>
            <a:lvl3pPr lvl="2" algn="l">
              <a:lnSpc>
                <a:spcPct val="90000"/>
              </a:lnSpc>
              <a:spcBef>
                <a:spcPts val="0"/>
              </a:spcBef>
              <a:spcAft>
                <a:spcPts val="0"/>
              </a:spcAft>
              <a:buSzPts val="2400"/>
              <a:buFont typeface="Nunito"/>
              <a:buNone/>
              <a:defRPr b="1" sz="2400">
                <a:latin typeface="Nunito"/>
                <a:ea typeface="Nunito"/>
                <a:cs typeface="Nunito"/>
                <a:sym typeface="Nunito"/>
              </a:defRPr>
            </a:lvl3pPr>
            <a:lvl4pPr lvl="3" algn="l">
              <a:lnSpc>
                <a:spcPct val="90000"/>
              </a:lnSpc>
              <a:spcBef>
                <a:spcPts val="0"/>
              </a:spcBef>
              <a:spcAft>
                <a:spcPts val="0"/>
              </a:spcAft>
              <a:buSzPts val="2400"/>
              <a:buFont typeface="Nunito"/>
              <a:buNone/>
              <a:defRPr b="1" sz="2400">
                <a:latin typeface="Nunito"/>
                <a:ea typeface="Nunito"/>
                <a:cs typeface="Nunito"/>
                <a:sym typeface="Nunito"/>
              </a:defRPr>
            </a:lvl4pPr>
            <a:lvl5pPr lvl="4" algn="l">
              <a:lnSpc>
                <a:spcPct val="90000"/>
              </a:lnSpc>
              <a:spcBef>
                <a:spcPts val="0"/>
              </a:spcBef>
              <a:spcAft>
                <a:spcPts val="0"/>
              </a:spcAft>
              <a:buSzPts val="2400"/>
              <a:buFont typeface="Nunito"/>
              <a:buNone/>
              <a:defRPr b="1" sz="2400">
                <a:latin typeface="Nunito"/>
                <a:ea typeface="Nunito"/>
                <a:cs typeface="Nunito"/>
                <a:sym typeface="Nunito"/>
              </a:defRPr>
            </a:lvl5pPr>
            <a:lvl6pPr lvl="5" algn="l">
              <a:lnSpc>
                <a:spcPct val="90000"/>
              </a:lnSpc>
              <a:spcBef>
                <a:spcPts val="0"/>
              </a:spcBef>
              <a:spcAft>
                <a:spcPts val="0"/>
              </a:spcAft>
              <a:buSzPts val="2400"/>
              <a:buFont typeface="Nunito"/>
              <a:buNone/>
              <a:defRPr b="1" sz="2400">
                <a:latin typeface="Nunito"/>
                <a:ea typeface="Nunito"/>
                <a:cs typeface="Nunito"/>
                <a:sym typeface="Nunito"/>
              </a:defRPr>
            </a:lvl6pPr>
            <a:lvl7pPr lvl="6" algn="l">
              <a:lnSpc>
                <a:spcPct val="90000"/>
              </a:lnSpc>
              <a:spcBef>
                <a:spcPts val="0"/>
              </a:spcBef>
              <a:spcAft>
                <a:spcPts val="0"/>
              </a:spcAft>
              <a:buSzPts val="2400"/>
              <a:buFont typeface="Nunito"/>
              <a:buNone/>
              <a:defRPr b="1" sz="2400">
                <a:latin typeface="Nunito"/>
                <a:ea typeface="Nunito"/>
                <a:cs typeface="Nunito"/>
                <a:sym typeface="Nunito"/>
              </a:defRPr>
            </a:lvl7pPr>
            <a:lvl8pPr lvl="7" algn="l">
              <a:lnSpc>
                <a:spcPct val="90000"/>
              </a:lnSpc>
              <a:spcBef>
                <a:spcPts val="0"/>
              </a:spcBef>
              <a:spcAft>
                <a:spcPts val="0"/>
              </a:spcAft>
              <a:buSzPts val="2400"/>
              <a:buFont typeface="Nunito"/>
              <a:buNone/>
              <a:defRPr b="1" sz="2400">
                <a:latin typeface="Nunito"/>
                <a:ea typeface="Nunito"/>
                <a:cs typeface="Nunito"/>
                <a:sym typeface="Nunito"/>
              </a:defRPr>
            </a:lvl8pPr>
            <a:lvl9pPr lvl="8"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48" name="Google Shape;48;p5"/>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1800"/>
              <a:buNone/>
              <a:defRPr sz="18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800"/>
              <a:buNone/>
              <a:defRPr/>
            </a:lvl4pPr>
            <a:lvl5pPr lvl="4" algn="ctr">
              <a:lnSpc>
                <a:spcPct val="90000"/>
              </a:lnSpc>
              <a:spcBef>
                <a:spcPts val="500"/>
              </a:spcBef>
              <a:spcAft>
                <a:spcPts val="0"/>
              </a:spcAft>
              <a:buClr>
                <a:schemeClr val="dk1"/>
              </a:buClr>
              <a:buSzPts val="1800"/>
              <a:buNone/>
              <a:defRPr/>
            </a:lvl5pPr>
            <a:lvl6pPr lvl="5" algn="ctr">
              <a:lnSpc>
                <a:spcPct val="90000"/>
              </a:lnSpc>
              <a:spcBef>
                <a:spcPts val="500"/>
              </a:spcBef>
              <a:spcAft>
                <a:spcPts val="0"/>
              </a:spcAft>
              <a:buClr>
                <a:schemeClr val="dk1"/>
              </a:buClr>
              <a:buSzPts val="1800"/>
              <a:buNone/>
              <a:defRPr/>
            </a:lvl6pPr>
            <a:lvl7pPr lvl="6" algn="ctr">
              <a:lnSpc>
                <a:spcPct val="90000"/>
              </a:lnSpc>
              <a:spcBef>
                <a:spcPts val="500"/>
              </a:spcBef>
              <a:spcAft>
                <a:spcPts val="0"/>
              </a:spcAft>
              <a:buClr>
                <a:schemeClr val="dk1"/>
              </a:buClr>
              <a:buSzPts val="1800"/>
              <a:buNone/>
              <a:defRPr/>
            </a:lvl7pPr>
            <a:lvl8pPr lvl="7" algn="ctr">
              <a:lnSpc>
                <a:spcPct val="90000"/>
              </a:lnSpc>
              <a:spcBef>
                <a:spcPts val="500"/>
              </a:spcBef>
              <a:spcAft>
                <a:spcPts val="0"/>
              </a:spcAft>
              <a:buClr>
                <a:schemeClr val="dk1"/>
              </a:buClr>
              <a:buSzPts val="1800"/>
              <a:buNone/>
              <a:defRPr/>
            </a:lvl8pPr>
            <a:lvl9pPr lvl="8" algn="ctr">
              <a:lnSpc>
                <a:spcPct val="90000"/>
              </a:lnSpc>
              <a:spcBef>
                <a:spcPts val="500"/>
              </a:spcBef>
              <a:spcAft>
                <a:spcPts val="0"/>
              </a:spcAft>
              <a:buClr>
                <a:schemeClr val="dk1"/>
              </a:buClr>
              <a:buSzPts val="1800"/>
              <a:buNone/>
              <a:defRPr/>
            </a:lvl9pPr>
          </a:lstStyle>
          <a:p/>
        </p:txBody>
      </p:sp>
      <p:sp>
        <p:nvSpPr>
          <p:cNvPr id="49" name="Google Shape;49;p5"/>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0" name="Shape 50"/>
        <p:cNvGrpSpPr/>
        <p:nvPr/>
      </p:nvGrpSpPr>
      <p:grpSpPr>
        <a:xfrm>
          <a:off x="0" y="0"/>
          <a:ext cx="0" cy="0"/>
          <a:chOff x="0" y="0"/>
          <a:chExt cx="0" cy="0"/>
        </a:xfrm>
      </p:grpSpPr>
      <p:pic>
        <p:nvPicPr>
          <p:cNvPr id="51" name="Google Shape;51;p6"/>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52" name="Google Shape;52;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3" name="Google Shape;53;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4" name="Google Shape;54;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5" name="Google Shape;55;p6"/>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56" name="Google Shape;56;p6"/>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57" name="Google Shape;57;p6"/>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58" name="Shape 58"/>
        <p:cNvGrpSpPr/>
        <p:nvPr/>
      </p:nvGrpSpPr>
      <p:grpSpPr>
        <a:xfrm>
          <a:off x="0" y="0"/>
          <a:ext cx="0" cy="0"/>
          <a:chOff x="0" y="0"/>
          <a:chExt cx="0" cy="0"/>
        </a:xfrm>
      </p:grpSpPr>
      <p:pic>
        <p:nvPicPr>
          <p:cNvPr id="59" name="Google Shape;59;p7"/>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0" name="Google Shape;60;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1" name="Google Shape;61;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2" name="Google Shape;62;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3" name="Google Shape;63;p7"/>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64" name="Google Shape;64;p7"/>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65" name="Google Shape;65;p7"/>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66" name="Shape 66"/>
        <p:cNvGrpSpPr/>
        <p:nvPr/>
      </p:nvGrpSpPr>
      <p:grpSpPr>
        <a:xfrm>
          <a:off x="0" y="0"/>
          <a:ext cx="0" cy="0"/>
          <a:chOff x="0" y="0"/>
          <a:chExt cx="0" cy="0"/>
        </a:xfrm>
      </p:grpSpPr>
      <p:pic>
        <p:nvPicPr>
          <p:cNvPr id="67" name="Google Shape;67;p8"/>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68" name="Google Shape;68;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9" name="Google Shape;69;p8"/>
          <p:cNvCxnSpPr/>
          <p:nvPr/>
        </p:nvCxnSpPr>
        <p:spPr>
          <a:xfrm>
            <a:off x="6374418" y="3641018"/>
            <a:ext cx="5462100" cy="0"/>
          </a:xfrm>
          <a:prstGeom prst="straightConnector1">
            <a:avLst/>
          </a:prstGeom>
          <a:noFill/>
          <a:ln cap="flat" cmpd="sng" w="12700">
            <a:solidFill>
              <a:srgbClr val="000000"/>
            </a:solidFill>
            <a:prstDash val="solid"/>
            <a:miter lim="400000"/>
            <a:headEnd len="sm" w="sm" type="none"/>
            <a:tailEnd len="sm" w="sm" type="none"/>
          </a:ln>
        </p:spPr>
      </p:cxnSp>
      <p:cxnSp>
        <p:nvCxnSpPr>
          <p:cNvPr id="70" name="Google Shape;70;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1" name="Google Shape;71;p8"/>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72" name="Google Shape;72;p8"/>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73" name="Google Shape;73;p8"/>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74" name="Shape 74"/>
        <p:cNvGrpSpPr/>
        <p:nvPr/>
      </p:nvGrpSpPr>
      <p:grpSpPr>
        <a:xfrm>
          <a:off x="0" y="0"/>
          <a:ext cx="0" cy="0"/>
          <a:chOff x="0" y="0"/>
          <a:chExt cx="0" cy="0"/>
        </a:xfrm>
      </p:grpSpPr>
      <p:pic>
        <p:nvPicPr>
          <p:cNvPr id="75" name="Google Shape;75;p9"/>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76" name="Google Shape;76;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7" name="Google Shape;77;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8" name="Google Shape;78;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9" name="Google Shape;79;p9"/>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0" name="Google Shape;80;p9"/>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1" name="Google Shape;81;p9"/>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82" name="Shape 82"/>
        <p:cNvGrpSpPr/>
        <p:nvPr/>
      </p:nvGrpSpPr>
      <p:grpSpPr>
        <a:xfrm>
          <a:off x="0" y="0"/>
          <a:ext cx="0" cy="0"/>
          <a:chOff x="0" y="0"/>
          <a:chExt cx="0" cy="0"/>
        </a:xfrm>
      </p:grpSpPr>
      <p:pic>
        <p:nvPicPr>
          <p:cNvPr id="83" name="Google Shape;83;p10"/>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84" name="Google Shape;84;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5" name="Google Shape;85;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6" name="Google Shape;86;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7" name="Google Shape;87;p10"/>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8" name="Google Shape;88;p10"/>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9" name="Google Shape;89;p10"/>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1pPr>
            <a:lvl2pPr lvl="1"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2pPr>
            <a:lvl3pPr lvl="2"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3pPr>
            <a:lvl4pPr lvl="3"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4pPr>
            <a:lvl5pPr lvl="4"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5pPr>
            <a:lvl6pPr lvl="5"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6pPr>
            <a:lvl7pPr lvl="6"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7pPr>
            <a:lvl8pPr lvl="7"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8pPr>
            <a:lvl9pPr lvl="8"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Nunito SemiBold"/>
              <a:buChar char="•"/>
              <a:defRPr i="0" sz="2800" u="none" cap="none" strike="noStrike">
                <a:solidFill>
                  <a:schemeClr val="dk1"/>
                </a:solidFill>
                <a:latin typeface="Nunito SemiBold"/>
                <a:ea typeface="Nunito SemiBold"/>
                <a:cs typeface="Nunito SemiBold"/>
                <a:sym typeface="Nunito SemiBold"/>
              </a:defRPr>
            </a:lvl1pPr>
            <a:lvl2pPr indent="-381000" lvl="1" marL="914400" marR="0" rtl="0" algn="l">
              <a:lnSpc>
                <a:spcPct val="90000"/>
              </a:lnSpc>
              <a:spcBef>
                <a:spcPts val="500"/>
              </a:spcBef>
              <a:spcAft>
                <a:spcPts val="0"/>
              </a:spcAft>
              <a:buClr>
                <a:schemeClr val="dk1"/>
              </a:buClr>
              <a:buSzPts val="2400"/>
              <a:buFont typeface="Nunito SemiBold"/>
              <a:buChar char="•"/>
              <a:defRPr i="0" sz="2400" u="none" cap="none" strike="noStrike">
                <a:solidFill>
                  <a:schemeClr val="dk1"/>
                </a:solidFill>
                <a:latin typeface="Nunito SemiBold"/>
                <a:ea typeface="Nunito SemiBold"/>
                <a:cs typeface="Nunito SemiBold"/>
                <a:sym typeface="Nunito SemiBold"/>
              </a:defRPr>
            </a:lvl2pPr>
            <a:lvl3pPr indent="-355600" lvl="2" marL="1371600" marR="0" rtl="0" algn="l">
              <a:lnSpc>
                <a:spcPct val="90000"/>
              </a:lnSpc>
              <a:spcBef>
                <a:spcPts val="500"/>
              </a:spcBef>
              <a:spcAft>
                <a:spcPts val="0"/>
              </a:spcAft>
              <a:buClr>
                <a:schemeClr val="dk1"/>
              </a:buClr>
              <a:buSzPts val="2000"/>
              <a:buFont typeface="Nunito SemiBold"/>
              <a:buChar char="•"/>
              <a:defRPr i="0" sz="2000" u="none" cap="none" strike="noStrike">
                <a:solidFill>
                  <a:schemeClr val="dk1"/>
                </a:solidFill>
                <a:latin typeface="Nunito SemiBold"/>
                <a:ea typeface="Nunito SemiBold"/>
                <a:cs typeface="Nunito SemiBold"/>
                <a:sym typeface="Nunito SemiBold"/>
              </a:defRPr>
            </a:lvl3pPr>
            <a:lvl4pPr indent="-342900" lvl="3" marL="1828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4pPr>
            <a:lvl5pPr indent="-342900" lvl="4" marL="22860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5pPr>
            <a:lvl6pPr indent="-342900" lvl="5" marL="27432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6pPr>
            <a:lvl7pPr indent="-342900" lvl="6" marL="32004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7pPr>
            <a:lvl8pPr indent="-342900" lvl="7" marL="36576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8pPr>
            <a:lvl9pPr indent="-342900" lvl="8" marL="4114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9pPr>
          </a:lstStyle>
          <a:p/>
        </p:txBody>
      </p:sp>
      <p:sp>
        <p:nvSpPr>
          <p:cNvPr id="13" name="Google Shape;13;p1"/>
          <p:cNvSpPr txBox="1"/>
          <p:nvPr>
            <p:ph idx="12" type="sldNum"/>
          </p:nvPr>
        </p:nvSpPr>
        <p:spPr>
          <a:xfrm>
            <a:off x="11409045" y="6333134"/>
            <a:ext cx="731700" cy="5250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Nunito SemiBold"/>
                <a:ea typeface="Nunito SemiBold"/>
                <a:cs typeface="Nunito SemiBold"/>
                <a:sym typeface="Nunito SemiBold"/>
              </a:defRPr>
            </a:lvl1pPr>
            <a:lvl2pPr lvl="1" algn="r">
              <a:buNone/>
              <a:defRPr sz="1300">
                <a:solidFill>
                  <a:schemeClr val="dk1"/>
                </a:solidFill>
                <a:latin typeface="Nunito SemiBold"/>
                <a:ea typeface="Nunito SemiBold"/>
                <a:cs typeface="Nunito SemiBold"/>
                <a:sym typeface="Nunito SemiBold"/>
              </a:defRPr>
            </a:lvl2pPr>
            <a:lvl3pPr lvl="2" algn="r">
              <a:buNone/>
              <a:defRPr sz="1300">
                <a:solidFill>
                  <a:schemeClr val="dk1"/>
                </a:solidFill>
                <a:latin typeface="Nunito SemiBold"/>
                <a:ea typeface="Nunito SemiBold"/>
                <a:cs typeface="Nunito SemiBold"/>
                <a:sym typeface="Nunito SemiBold"/>
              </a:defRPr>
            </a:lvl3pPr>
            <a:lvl4pPr lvl="3" algn="r">
              <a:buNone/>
              <a:defRPr sz="1300">
                <a:solidFill>
                  <a:schemeClr val="dk1"/>
                </a:solidFill>
                <a:latin typeface="Nunito SemiBold"/>
                <a:ea typeface="Nunito SemiBold"/>
                <a:cs typeface="Nunito SemiBold"/>
                <a:sym typeface="Nunito SemiBold"/>
              </a:defRPr>
            </a:lvl4pPr>
            <a:lvl5pPr lvl="4" algn="r">
              <a:buNone/>
              <a:defRPr sz="1300">
                <a:solidFill>
                  <a:schemeClr val="dk1"/>
                </a:solidFill>
                <a:latin typeface="Nunito SemiBold"/>
                <a:ea typeface="Nunito SemiBold"/>
                <a:cs typeface="Nunito SemiBold"/>
                <a:sym typeface="Nunito SemiBold"/>
              </a:defRPr>
            </a:lvl5pPr>
            <a:lvl6pPr lvl="5" algn="r">
              <a:buNone/>
              <a:defRPr sz="1300">
                <a:solidFill>
                  <a:schemeClr val="dk1"/>
                </a:solidFill>
                <a:latin typeface="Nunito SemiBold"/>
                <a:ea typeface="Nunito SemiBold"/>
                <a:cs typeface="Nunito SemiBold"/>
                <a:sym typeface="Nunito SemiBold"/>
              </a:defRPr>
            </a:lvl6pPr>
            <a:lvl7pPr lvl="6" algn="r">
              <a:buNone/>
              <a:defRPr sz="1300">
                <a:solidFill>
                  <a:schemeClr val="dk1"/>
                </a:solidFill>
                <a:latin typeface="Nunito SemiBold"/>
                <a:ea typeface="Nunito SemiBold"/>
                <a:cs typeface="Nunito SemiBold"/>
                <a:sym typeface="Nunito SemiBold"/>
              </a:defRPr>
            </a:lvl7pPr>
            <a:lvl8pPr lvl="7" algn="r">
              <a:buNone/>
              <a:defRPr sz="1300">
                <a:solidFill>
                  <a:schemeClr val="dk1"/>
                </a:solidFill>
                <a:latin typeface="Nunito SemiBold"/>
                <a:ea typeface="Nunito SemiBold"/>
                <a:cs typeface="Nunito SemiBold"/>
                <a:sym typeface="Nunito SemiBold"/>
              </a:defRPr>
            </a:lvl8pPr>
            <a:lvl9pPr lvl="8" algn="r">
              <a:buNone/>
              <a:defRPr sz="1300">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docs.google.com/document/d/1skqqdbFgJj_x-RzrKL-MZbMhQvjxTe2jESF2lzPlzTw/edit" TargetMode="External"/><Relationship Id="rId4" Type="http://schemas.openxmlformats.org/officeDocument/2006/relationships/hyperlink" Target="https://agent.kokonetworks.com/#/agent/new"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hyperlink" Target="https://docs.google.com/spreadsheets/d/1w--80l3jAjSNKmMeepFo_KPQe6PS0H7u8KdZUu3akc4/edit?usp=sharing" TargetMode="External"/><Relationship Id="rId5" Type="http://schemas.openxmlformats.org/officeDocument/2006/relationships/image" Target="../media/image22.png"/><Relationship Id="rId6"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comments" Target="../comments/comment1.xml"/><Relationship Id="rId4" Type="http://schemas.openxmlformats.org/officeDocument/2006/relationships/image" Target="../media/image2.png"/><Relationship Id="rId5"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Agent Network MVP</a:t>
            </a:r>
            <a:endParaRPr/>
          </a:p>
        </p:txBody>
      </p:sp>
      <p:sp>
        <p:nvSpPr>
          <p:cNvPr id="166" name="Google Shape;166;p19"/>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lang="en-US"/>
              <a:t>Managing agent network on system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pic>
        <p:nvPicPr>
          <p:cNvPr id="335" name="Google Shape;335;p28"/>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336" name="Google Shape;336;p28"/>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Suspension</a:t>
            </a:r>
            <a:endParaRPr/>
          </a:p>
        </p:txBody>
      </p:sp>
      <p:sp>
        <p:nvSpPr>
          <p:cNvPr id="337" name="Google Shape;337;p28"/>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338" name="Google Shape;338;p28"/>
          <p:cNvSpPr/>
          <p:nvPr/>
        </p:nvSpPr>
        <p:spPr>
          <a:xfrm>
            <a:off x="1171663" y="437100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Capture failed shop visits</a:t>
            </a:r>
            <a:endParaRPr>
              <a:latin typeface="Nunito"/>
              <a:ea typeface="Nunito"/>
              <a:cs typeface="Nunito"/>
              <a:sym typeface="Nunito"/>
            </a:endParaRPr>
          </a:p>
        </p:txBody>
      </p:sp>
      <p:sp>
        <p:nvSpPr>
          <p:cNvPr id="339" name="Google Shape;339;p28"/>
          <p:cNvSpPr/>
          <p:nvPr/>
        </p:nvSpPr>
        <p:spPr>
          <a:xfrm>
            <a:off x="2832383" y="437100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Agent network intervention</a:t>
            </a:r>
            <a:endParaRPr>
              <a:latin typeface="Nunito"/>
              <a:ea typeface="Nunito"/>
              <a:cs typeface="Nunito"/>
              <a:sym typeface="Nunito"/>
            </a:endParaRPr>
          </a:p>
        </p:txBody>
      </p:sp>
      <p:sp>
        <p:nvSpPr>
          <p:cNvPr id="340" name="Google Shape;340;p28"/>
          <p:cNvSpPr/>
          <p:nvPr/>
        </p:nvSpPr>
        <p:spPr>
          <a:xfrm>
            <a:off x="4493104" y="4371000"/>
            <a:ext cx="1452000" cy="871200"/>
          </a:xfrm>
          <a:prstGeom prst="rect">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Agent network update status</a:t>
            </a:r>
            <a:endParaRPr>
              <a:latin typeface="Nunito"/>
              <a:ea typeface="Nunito"/>
              <a:cs typeface="Nunito"/>
              <a:sym typeface="Nunito"/>
            </a:endParaRPr>
          </a:p>
        </p:txBody>
      </p:sp>
      <p:cxnSp>
        <p:nvCxnSpPr>
          <p:cNvPr id="341" name="Google Shape;341;p28"/>
          <p:cNvCxnSpPr>
            <a:stCxn id="338" idx="3"/>
            <a:endCxn id="339" idx="1"/>
          </p:cNvCxnSpPr>
          <p:nvPr/>
        </p:nvCxnSpPr>
        <p:spPr>
          <a:xfrm>
            <a:off x="2623663" y="4806600"/>
            <a:ext cx="208800" cy="0"/>
          </a:xfrm>
          <a:prstGeom prst="straightConnector1">
            <a:avLst/>
          </a:prstGeom>
          <a:noFill/>
          <a:ln cap="flat" cmpd="sng" w="9525">
            <a:solidFill>
              <a:schemeClr val="dk2"/>
            </a:solidFill>
            <a:prstDash val="solid"/>
            <a:round/>
            <a:headEnd len="med" w="med" type="none"/>
            <a:tailEnd len="med" w="med" type="stealth"/>
          </a:ln>
        </p:spPr>
      </p:cxnSp>
      <p:cxnSp>
        <p:nvCxnSpPr>
          <p:cNvPr id="342" name="Google Shape;342;p28"/>
          <p:cNvCxnSpPr>
            <a:stCxn id="339" idx="3"/>
            <a:endCxn id="340" idx="1"/>
          </p:cNvCxnSpPr>
          <p:nvPr/>
        </p:nvCxnSpPr>
        <p:spPr>
          <a:xfrm>
            <a:off x="4284383" y="4806600"/>
            <a:ext cx="208800" cy="0"/>
          </a:xfrm>
          <a:prstGeom prst="straightConnector1">
            <a:avLst/>
          </a:prstGeom>
          <a:noFill/>
          <a:ln cap="flat" cmpd="sng" w="9525">
            <a:solidFill>
              <a:schemeClr val="dk2"/>
            </a:solidFill>
            <a:prstDash val="solid"/>
            <a:round/>
            <a:headEnd len="med" w="med" type="none"/>
            <a:tailEnd len="med" w="med" type="stealth"/>
          </a:ln>
        </p:spPr>
      </p:cxnSp>
      <p:cxnSp>
        <p:nvCxnSpPr>
          <p:cNvPr id="343" name="Google Shape;343;p28"/>
          <p:cNvCxnSpPr>
            <a:stCxn id="340" idx="3"/>
          </p:cNvCxnSpPr>
          <p:nvPr/>
        </p:nvCxnSpPr>
        <p:spPr>
          <a:xfrm>
            <a:off x="5945104" y="4806600"/>
            <a:ext cx="208800" cy="0"/>
          </a:xfrm>
          <a:prstGeom prst="straightConnector1">
            <a:avLst/>
          </a:prstGeom>
          <a:noFill/>
          <a:ln cap="flat" cmpd="sng" w="9525">
            <a:solidFill>
              <a:schemeClr val="dk2"/>
            </a:solidFill>
            <a:prstDash val="solid"/>
            <a:round/>
            <a:headEnd len="med" w="med" type="none"/>
            <a:tailEnd len="med" w="med" type="stealth"/>
          </a:ln>
        </p:spPr>
      </p:cxnSp>
      <p:sp>
        <p:nvSpPr>
          <p:cNvPr id="344" name="Google Shape;344;p28"/>
          <p:cNvSpPr/>
          <p:nvPr/>
        </p:nvSpPr>
        <p:spPr>
          <a:xfrm>
            <a:off x="6153833" y="437100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Triggers related to suspend service</a:t>
            </a:r>
            <a:endParaRPr>
              <a:latin typeface="Nunito"/>
              <a:ea typeface="Nunito"/>
              <a:cs typeface="Nunito"/>
              <a:sym typeface="Nunito"/>
            </a:endParaRPr>
          </a:p>
        </p:txBody>
      </p:sp>
      <p:sp>
        <p:nvSpPr>
          <p:cNvPr id="345" name="Google Shape;345;p28"/>
          <p:cNvSpPr/>
          <p:nvPr/>
        </p:nvSpPr>
        <p:spPr>
          <a:xfrm>
            <a:off x="7892454" y="4371000"/>
            <a:ext cx="1452000" cy="871200"/>
          </a:xfrm>
          <a:prstGeom prst="rect">
            <a:avLst/>
          </a:prstGeom>
          <a:solidFill>
            <a:srgbClr val="65D9F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Agent network </a:t>
            </a:r>
            <a:r>
              <a:rPr lang="en-US">
                <a:latin typeface="Nunito"/>
                <a:ea typeface="Nunito"/>
                <a:cs typeface="Nunito"/>
                <a:sym typeface="Nunito"/>
              </a:rPr>
              <a:t>update</a:t>
            </a:r>
            <a:r>
              <a:rPr lang="en-US">
                <a:latin typeface="Nunito"/>
                <a:ea typeface="Nunito"/>
                <a:cs typeface="Nunito"/>
                <a:sym typeface="Nunito"/>
              </a:rPr>
              <a:t> status</a:t>
            </a:r>
            <a:endParaRPr>
              <a:latin typeface="Nunito"/>
              <a:ea typeface="Nunito"/>
              <a:cs typeface="Nunito"/>
              <a:sym typeface="Nunito"/>
            </a:endParaRPr>
          </a:p>
        </p:txBody>
      </p:sp>
      <p:sp>
        <p:nvSpPr>
          <p:cNvPr id="346" name="Google Shape;346;p28"/>
          <p:cNvSpPr/>
          <p:nvPr/>
        </p:nvSpPr>
        <p:spPr>
          <a:xfrm>
            <a:off x="9568333" y="437100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chemeClr val="dk1"/>
                </a:solidFill>
                <a:latin typeface="Nunito"/>
                <a:ea typeface="Nunito"/>
                <a:cs typeface="Nunito"/>
                <a:sym typeface="Nunito"/>
              </a:rPr>
              <a:t>Triggers related to unsuspend service</a:t>
            </a:r>
            <a:endParaRPr>
              <a:latin typeface="Nunito"/>
              <a:ea typeface="Nunito"/>
              <a:cs typeface="Nunito"/>
              <a:sym typeface="Nunito"/>
            </a:endParaRPr>
          </a:p>
        </p:txBody>
      </p:sp>
      <p:cxnSp>
        <p:nvCxnSpPr>
          <p:cNvPr id="347" name="Google Shape;347;p28"/>
          <p:cNvCxnSpPr/>
          <p:nvPr/>
        </p:nvCxnSpPr>
        <p:spPr>
          <a:xfrm>
            <a:off x="7652317" y="4806600"/>
            <a:ext cx="208800" cy="0"/>
          </a:xfrm>
          <a:prstGeom prst="straightConnector1">
            <a:avLst/>
          </a:prstGeom>
          <a:noFill/>
          <a:ln cap="flat" cmpd="sng" w="9525">
            <a:solidFill>
              <a:schemeClr val="dk2"/>
            </a:solidFill>
            <a:prstDash val="solid"/>
            <a:round/>
            <a:headEnd len="med" w="med" type="none"/>
            <a:tailEnd len="med" w="med" type="stealth"/>
          </a:ln>
        </p:spPr>
      </p:cxnSp>
      <p:cxnSp>
        <p:nvCxnSpPr>
          <p:cNvPr id="348" name="Google Shape;348;p28"/>
          <p:cNvCxnSpPr/>
          <p:nvPr/>
        </p:nvCxnSpPr>
        <p:spPr>
          <a:xfrm>
            <a:off x="9344442" y="4806600"/>
            <a:ext cx="208800" cy="0"/>
          </a:xfrm>
          <a:prstGeom prst="straightConnector1">
            <a:avLst/>
          </a:prstGeom>
          <a:noFill/>
          <a:ln cap="flat" cmpd="sng" w="9525">
            <a:solidFill>
              <a:schemeClr val="dk2"/>
            </a:solidFill>
            <a:prstDash val="solid"/>
            <a:round/>
            <a:headEnd len="med" w="med" type="none"/>
            <a:tailEnd len="med" w="med" type="stealth"/>
          </a:ln>
        </p:spPr>
      </p:cxnSp>
      <p:sp>
        <p:nvSpPr>
          <p:cNvPr id="349" name="Google Shape;349;p28"/>
          <p:cNvSpPr txBox="1"/>
          <p:nvPr/>
        </p:nvSpPr>
        <p:spPr>
          <a:xfrm>
            <a:off x="410600" y="1342975"/>
            <a:ext cx="7482000" cy="227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latin typeface="Nunito"/>
                <a:ea typeface="Nunito"/>
                <a:cs typeface="Nunito"/>
                <a:sym typeface="Nunito"/>
              </a:rPr>
              <a:t>The suspension process is currently running off the AN problem tracker spreadsheet. Each operational team is to update the failed visits. </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After a number of failed visits, the AN team have to contact the agent to come to a decision of the next steps to take e.g. </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AutoNum type="arabicPeriod"/>
            </a:pPr>
            <a:r>
              <a:rPr lang="en-US">
                <a:solidFill>
                  <a:schemeClr val="dk1"/>
                </a:solidFill>
                <a:latin typeface="Nunito"/>
                <a:ea typeface="Nunito"/>
                <a:cs typeface="Nunito"/>
                <a:sym typeface="Nunito"/>
              </a:rPr>
              <a:t>Suspend Service, </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AutoNum type="arabicPeriod"/>
            </a:pPr>
            <a:r>
              <a:rPr lang="en-US">
                <a:solidFill>
                  <a:schemeClr val="dk1"/>
                </a:solidFill>
                <a:latin typeface="Nunito"/>
                <a:ea typeface="Nunito"/>
                <a:cs typeface="Nunito"/>
                <a:sym typeface="Nunito"/>
              </a:rPr>
              <a:t>Provide Service (Resolved), </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AutoNum type="arabicPeriod"/>
            </a:pPr>
            <a:r>
              <a:rPr lang="en-US">
                <a:solidFill>
                  <a:schemeClr val="dk1"/>
                </a:solidFill>
                <a:latin typeface="Nunito"/>
                <a:ea typeface="Nunito"/>
                <a:cs typeface="Nunito"/>
                <a:sym typeface="Nunito"/>
              </a:rPr>
              <a:t>Planned for Decommissioning, </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AutoNum type="arabicPeriod"/>
            </a:pPr>
            <a:r>
              <a:rPr lang="en-US">
                <a:solidFill>
                  <a:schemeClr val="dk1"/>
                </a:solidFill>
                <a:latin typeface="Nunito"/>
                <a:ea typeface="Nunito"/>
                <a:cs typeface="Nunito"/>
                <a:sym typeface="Nunito"/>
              </a:rPr>
              <a:t>Provide Service (Under review), </a:t>
            </a:r>
            <a:endParaRPr>
              <a:solidFill>
                <a:schemeClr val="dk1"/>
              </a:solidFill>
              <a:latin typeface="Nunito"/>
              <a:ea typeface="Nunito"/>
              <a:cs typeface="Nunito"/>
              <a:sym typeface="Nunito"/>
            </a:endParaRPr>
          </a:p>
          <a:p>
            <a:pPr indent="-317500" lvl="0" marL="457200" rtl="0" algn="l">
              <a:spcBef>
                <a:spcPts val="0"/>
              </a:spcBef>
              <a:spcAft>
                <a:spcPts val="0"/>
              </a:spcAft>
              <a:buClr>
                <a:schemeClr val="dk1"/>
              </a:buClr>
              <a:buSzPts val="1400"/>
              <a:buFont typeface="Nunito"/>
              <a:buAutoNum type="arabicPeriod"/>
            </a:pPr>
            <a:r>
              <a:rPr lang="en-US">
                <a:solidFill>
                  <a:schemeClr val="dk1"/>
                </a:solidFill>
                <a:latin typeface="Nunito"/>
                <a:ea typeface="Nunito"/>
                <a:cs typeface="Nunito"/>
                <a:sym typeface="Nunito"/>
              </a:rPr>
              <a:t>Uns</a:t>
            </a:r>
            <a:r>
              <a:rPr lang="en-US">
                <a:solidFill>
                  <a:schemeClr val="dk1"/>
                </a:solidFill>
                <a:latin typeface="Nunito"/>
                <a:ea typeface="Nunito"/>
                <a:cs typeface="Nunito"/>
                <a:sym typeface="Nunito"/>
              </a:rPr>
              <a:t>uspend Service.</a:t>
            </a:r>
            <a:endParaRPr sz="1500">
              <a:solidFill>
                <a:schemeClr val="dk1"/>
              </a:solidFill>
              <a:latin typeface="Nunito SemiBold"/>
              <a:ea typeface="Nunito SemiBold"/>
              <a:cs typeface="Nunito SemiBold"/>
              <a:sym typeface="Nunito SemiBold"/>
            </a:endParaRPr>
          </a:p>
          <a:p>
            <a:pPr indent="0" lvl="0" marL="0" rtl="0" algn="l">
              <a:spcBef>
                <a:spcPts val="0"/>
              </a:spcBef>
              <a:spcAft>
                <a:spcPts val="0"/>
              </a:spcAft>
              <a:buNone/>
            </a:pPr>
            <a:r>
              <a:rPr lang="en-US">
                <a:solidFill>
                  <a:schemeClr val="dk1"/>
                </a:solidFill>
                <a:latin typeface="Nunito SemiBold"/>
                <a:ea typeface="Nunito SemiBold"/>
                <a:cs typeface="Nunito SemiBold"/>
                <a:sym typeface="Nunito SemiBold"/>
              </a:rPr>
              <a:t>We can aim to implement actions 1,3,5 with the MVP</a:t>
            </a:r>
            <a:endParaRPr>
              <a:solidFill>
                <a:schemeClr val="dk1"/>
              </a:solidFill>
              <a:latin typeface="Nunito SemiBold"/>
              <a:ea typeface="Nunito SemiBold"/>
              <a:cs typeface="Nunito SemiBold"/>
              <a:sym typeface="Nunito SemiBold"/>
            </a:endParaRPr>
          </a:p>
          <a:p>
            <a:pPr indent="0" lvl="0" marL="0" rtl="0" algn="l">
              <a:spcBef>
                <a:spcPts val="0"/>
              </a:spcBef>
              <a:spcAft>
                <a:spcPts val="0"/>
              </a:spcAft>
              <a:buNone/>
            </a:pPr>
            <a:r>
              <a:t/>
            </a:r>
            <a:endParaRPr sz="1500">
              <a:solidFill>
                <a:schemeClr val="dk1"/>
              </a:solidFill>
              <a:latin typeface="Nunito SemiBold"/>
              <a:ea typeface="Nunito SemiBold"/>
              <a:cs typeface="Nunito SemiBold"/>
              <a:sym typeface="Nunito SemiBold"/>
            </a:endParaRPr>
          </a:p>
        </p:txBody>
      </p:sp>
      <p:sp>
        <p:nvSpPr>
          <p:cNvPr id="350" name="Google Shape;350;p28"/>
          <p:cNvSpPr/>
          <p:nvPr/>
        </p:nvSpPr>
        <p:spPr>
          <a:xfrm>
            <a:off x="9788350" y="146075"/>
            <a:ext cx="2091000" cy="266700"/>
          </a:xfrm>
          <a:prstGeom prst="rect">
            <a:avLst/>
          </a:prstGeom>
          <a:solidFill>
            <a:schemeClr val="lt2"/>
          </a:solid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Offline process for MVP</a:t>
            </a:r>
            <a:endParaRPr/>
          </a:p>
        </p:txBody>
      </p:sp>
      <p:sp>
        <p:nvSpPr>
          <p:cNvPr id="351" name="Google Shape;351;p28"/>
          <p:cNvSpPr/>
          <p:nvPr/>
        </p:nvSpPr>
        <p:spPr>
          <a:xfrm>
            <a:off x="9788350" y="527075"/>
            <a:ext cx="2091000" cy="266700"/>
          </a:xfrm>
          <a:prstGeom prst="rect">
            <a:avLst/>
          </a:prstGeom>
          <a:solidFill>
            <a:srgbClr val="65D9F8"/>
          </a:solidFill>
          <a:ln cap="flat" cmpd="sng" w="9525">
            <a:solidFill>
              <a:srgbClr val="65D9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Online process for MVP</a:t>
            </a:r>
            <a:endParaRPr/>
          </a:p>
        </p:txBody>
      </p:sp>
      <p:sp>
        <p:nvSpPr>
          <p:cNvPr id="352" name="Google Shape;352;p28"/>
          <p:cNvSpPr/>
          <p:nvPr/>
        </p:nvSpPr>
        <p:spPr>
          <a:xfrm>
            <a:off x="6153833" y="543000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Decommission</a:t>
            </a:r>
            <a:endParaRPr>
              <a:latin typeface="Nunito"/>
              <a:ea typeface="Nunito"/>
              <a:cs typeface="Nunito"/>
              <a:sym typeface="Nunito"/>
            </a:endParaRPr>
          </a:p>
        </p:txBody>
      </p:sp>
      <p:cxnSp>
        <p:nvCxnSpPr>
          <p:cNvPr id="353" name="Google Shape;353;p28"/>
          <p:cNvCxnSpPr>
            <a:stCxn id="345" idx="2"/>
            <a:endCxn id="352" idx="3"/>
          </p:cNvCxnSpPr>
          <p:nvPr/>
        </p:nvCxnSpPr>
        <p:spPr>
          <a:xfrm rot="5400000">
            <a:off x="7800504" y="5047650"/>
            <a:ext cx="623400" cy="1012500"/>
          </a:xfrm>
          <a:prstGeom prst="bentConnector2">
            <a:avLst/>
          </a:prstGeom>
          <a:noFill/>
          <a:ln cap="flat" cmpd="sng" w="9525">
            <a:solidFill>
              <a:schemeClr val="dk2"/>
            </a:solidFill>
            <a:prstDash val="solid"/>
            <a:round/>
            <a:headEnd len="med" w="med" type="none"/>
            <a:tailEnd len="med" w="med" type="stealth"/>
          </a:ln>
        </p:spPr>
      </p:cxnSp>
      <p:sp>
        <p:nvSpPr>
          <p:cNvPr id="354" name="Google Shape;354;p28"/>
          <p:cNvSpPr/>
          <p:nvPr/>
        </p:nvSpPr>
        <p:spPr>
          <a:xfrm>
            <a:off x="6153833" y="3177525"/>
            <a:ext cx="1452000" cy="871200"/>
          </a:xfrm>
          <a:prstGeom prst="rect">
            <a:avLst/>
          </a:prstGeom>
          <a:solidFill>
            <a:srgbClr val="65D9F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Notification sent </a:t>
            </a:r>
            <a:endParaRPr>
              <a:latin typeface="Nunito"/>
              <a:ea typeface="Nunito"/>
              <a:cs typeface="Nunito"/>
              <a:sym typeface="Nunito"/>
            </a:endParaRPr>
          </a:p>
        </p:txBody>
      </p:sp>
      <p:cxnSp>
        <p:nvCxnSpPr>
          <p:cNvPr id="355" name="Google Shape;355;p28"/>
          <p:cNvCxnSpPr>
            <a:stCxn id="340" idx="0"/>
            <a:endCxn id="354" idx="1"/>
          </p:cNvCxnSpPr>
          <p:nvPr/>
        </p:nvCxnSpPr>
        <p:spPr>
          <a:xfrm rot="-5400000">
            <a:off x="5307604" y="3524700"/>
            <a:ext cx="757800" cy="934800"/>
          </a:xfrm>
          <a:prstGeom prst="bentConnector2">
            <a:avLst/>
          </a:prstGeom>
          <a:noFill/>
          <a:ln cap="flat" cmpd="sng" w="9525">
            <a:solidFill>
              <a:schemeClr val="dk2"/>
            </a:solidFill>
            <a:prstDash val="solid"/>
            <a:round/>
            <a:headEnd len="med" w="med" type="none"/>
            <a:tailEnd len="med" w="med" type="stealth"/>
          </a:ln>
        </p:spPr>
      </p:cxnSp>
      <p:cxnSp>
        <p:nvCxnSpPr>
          <p:cNvPr id="356" name="Google Shape;356;p28"/>
          <p:cNvCxnSpPr>
            <a:stCxn id="354" idx="3"/>
            <a:endCxn id="345" idx="0"/>
          </p:cNvCxnSpPr>
          <p:nvPr/>
        </p:nvCxnSpPr>
        <p:spPr>
          <a:xfrm>
            <a:off x="7605833" y="3613125"/>
            <a:ext cx="1012500" cy="757800"/>
          </a:xfrm>
          <a:prstGeom prst="bentConnector2">
            <a:avLst/>
          </a:prstGeom>
          <a:noFill/>
          <a:ln cap="flat" cmpd="sng" w="9525">
            <a:solidFill>
              <a:schemeClr val="dk2"/>
            </a:solidFill>
            <a:prstDash val="solid"/>
            <a:round/>
            <a:headEnd len="med" w="med" type="stealth"/>
            <a:tailEnd len="med" w="med" type="none"/>
          </a:ln>
        </p:spPr>
      </p:cxnSp>
      <p:cxnSp>
        <p:nvCxnSpPr>
          <p:cNvPr id="357" name="Google Shape;357;p28"/>
          <p:cNvCxnSpPr>
            <a:stCxn id="340" idx="2"/>
            <a:endCxn id="352" idx="1"/>
          </p:cNvCxnSpPr>
          <p:nvPr/>
        </p:nvCxnSpPr>
        <p:spPr>
          <a:xfrm flipH="1" rot="-5400000">
            <a:off x="5374804" y="5086500"/>
            <a:ext cx="623400" cy="934800"/>
          </a:xfrm>
          <a:prstGeom prst="bentConnector2">
            <a:avLst/>
          </a:prstGeom>
          <a:noFill/>
          <a:ln cap="flat" cmpd="sng" w="9525">
            <a:solidFill>
              <a:schemeClr val="dk2"/>
            </a:solidFill>
            <a:prstDash val="solid"/>
            <a:round/>
            <a:headEnd len="med" w="med" type="none"/>
            <a:tailEnd len="med" w="med" type="stealth"/>
          </a:ln>
        </p:spPr>
      </p:cxnSp>
      <p:pic>
        <p:nvPicPr>
          <p:cNvPr id="358" name="Google Shape;358;p28"/>
          <p:cNvPicPr preferRelativeResize="0"/>
          <p:nvPr/>
        </p:nvPicPr>
        <p:blipFill>
          <a:blip r:embed="rId4">
            <a:alphaModFix/>
          </a:blip>
          <a:stretch>
            <a:fillRect/>
          </a:stretch>
        </p:blipFill>
        <p:spPr>
          <a:xfrm>
            <a:off x="8770733" y="1027743"/>
            <a:ext cx="2972194" cy="319085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p29"/>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364" name="Google Shape;364;p29"/>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Next Steps </a:t>
            </a:r>
            <a:endParaRPr/>
          </a:p>
        </p:txBody>
      </p:sp>
      <p:sp>
        <p:nvSpPr>
          <p:cNvPr id="365" name="Google Shape;365;p29"/>
          <p:cNvSpPr txBox="1"/>
          <p:nvPr>
            <p:ph idx="1" type="subTitle"/>
          </p:nvPr>
        </p:nvSpPr>
        <p:spPr>
          <a:xfrm>
            <a:off x="458724" y="1332470"/>
            <a:ext cx="11274600" cy="4851900"/>
          </a:xfrm>
          <a:prstGeom prst="rect">
            <a:avLst/>
          </a:prstGeom>
        </p:spPr>
        <p:txBody>
          <a:bodyPr anchorCtr="0" anchor="t" bIns="45700" lIns="91425" spcFirstLastPara="1" rIns="91425" wrap="square" tIns="45700">
            <a:noAutofit/>
          </a:bodyPr>
          <a:lstStyle/>
          <a:p>
            <a:pPr indent="-406400" lvl="0" marL="457200" rtl="0" algn="l">
              <a:spcBef>
                <a:spcPts val="1000"/>
              </a:spcBef>
              <a:spcAft>
                <a:spcPts val="0"/>
              </a:spcAft>
              <a:buSzPts val="2800"/>
              <a:buAutoNum type="arabicPeriod"/>
            </a:pPr>
            <a:r>
              <a:rPr lang="en-US"/>
              <a:t>Align around MVP with Ari and Matt</a:t>
            </a:r>
            <a:endParaRPr/>
          </a:p>
          <a:p>
            <a:pPr indent="-406400" lvl="0" marL="457200" rtl="0" algn="l">
              <a:spcBef>
                <a:spcPts val="0"/>
              </a:spcBef>
              <a:spcAft>
                <a:spcPts val="0"/>
              </a:spcAft>
              <a:buSzPts val="2800"/>
              <a:buAutoNum type="arabicPeriod"/>
            </a:pPr>
            <a:r>
              <a:rPr lang="en-US"/>
              <a:t>Refine detailed requirements for onboarding, offboarding and suspension [example on next slide]</a:t>
            </a:r>
            <a:endParaRPr/>
          </a:p>
          <a:p>
            <a:pPr indent="-406400" lvl="0" marL="457200" rtl="0" algn="l">
              <a:spcBef>
                <a:spcPts val="0"/>
              </a:spcBef>
              <a:spcAft>
                <a:spcPts val="0"/>
              </a:spcAft>
              <a:buSzPts val="2800"/>
              <a:buAutoNum type="arabicPeriod"/>
            </a:pPr>
            <a:r>
              <a:rPr lang="en-US"/>
              <a:t>Validate current fields in Create Agent and Create Shop with Ari - is it fit for purpose?</a:t>
            </a:r>
            <a:endParaRPr/>
          </a:p>
          <a:p>
            <a:pPr indent="-406400" lvl="0" marL="457200" rtl="0" algn="l">
              <a:spcBef>
                <a:spcPts val="0"/>
              </a:spcBef>
              <a:spcAft>
                <a:spcPts val="0"/>
              </a:spcAft>
              <a:buSzPts val="2800"/>
              <a:buAutoNum type="arabicPeriod"/>
            </a:pPr>
            <a:r>
              <a:rPr lang="en-US"/>
              <a:t>Impact on longer term roadmap</a:t>
            </a:r>
            <a:endParaRPr/>
          </a:p>
        </p:txBody>
      </p:sp>
      <p:sp>
        <p:nvSpPr>
          <p:cNvPr id="366" name="Google Shape;366;p29"/>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pic>
        <p:nvPicPr>
          <p:cNvPr id="371" name="Google Shape;371;p30"/>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372" name="Google Shape;372;p30"/>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Refinement for MVP processes</a:t>
            </a:r>
            <a:endParaRPr/>
          </a:p>
        </p:txBody>
      </p:sp>
      <p:sp>
        <p:nvSpPr>
          <p:cNvPr id="373" name="Google Shape;373;p30"/>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lang="en-US"/>
              <a:t>Agree approach</a:t>
            </a:r>
            <a:endParaRPr/>
          </a:p>
        </p:txBody>
      </p:sp>
      <p:sp>
        <p:nvSpPr>
          <p:cNvPr id="374" name="Google Shape;374;p30"/>
          <p:cNvSpPr txBox="1"/>
          <p:nvPr>
            <p:ph idx="4294967295" type="sldNum"/>
          </p:nvPr>
        </p:nvSpPr>
        <p:spPr>
          <a:xfrm>
            <a:off x="15644284" y="6415088"/>
            <a:ext cx="611700" cy="442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i="0" lang="en-US" sz="1800" u="none" cap="none" strike="noStrike">
                <a:solidFill>
                  <a:schemeClr val="dk1"/>
                </a:solidFill>
                <a:latin typeface="Nunito SemiBold"/>
                <a:ea typeface="Nunito SemiBold"/>
                <a:cs typeface="Nunito SemiBold"/>
                <a:sym typeface="Nunito SemiBold"/>
              </a:rPr>
              <a:t>‹#›</a:t>
            </a:fld>
            <a:endParaRPr sz="1800">
              <a:solidFill>
                <a:schemeClr val="dk1"/>
              </a:solidFill>
              <a:latin typeface="Nunito SemiBold"/>
              <a:ea typeface="Nunito SemiBold"/>
              <a:cs typeface="Nunito SemiBold"/>
              <a:sym typeface="Nunito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1"/>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Next stage of detail</a:t>
            </a:r>
            <a:endParaRPr/>
          </a:p>
        </p:txBody>
      </p:sp>
      <p:sp>
        <p:nvSpPr>
          <p:cNvPr id="381" name="Google Shape;381;p31"/>
          <p:cNvSpPr txBox="1"/>
          <p:nvPr>
            <p:ph idx="1" type="subTitle"/>
          </p:nvPr>
        </p:nvSpPr>
        <p:spPr>
          <a:xfrm>
            <a:off x="458727" y="1332475"/>
            <a:ext cx="11403300" cy="4851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2100"/>
              <a:t>Once we agree the MVP we will look to build out the detailed requirements including:</a:t>
            </a:r>
            <a:endParaRPr sz="2100"/>
          </a:p>
          <a:p>
            <a:pPr indent="-361950" lvl="0" marL="457200" rtl="0" algn="l">
              <a:spcBef>
                <a:spcPts val="1000"/>
              </a:spcBef>
              <a:spcAft>
                <a:spcPts val="0"/>
              </a:spcAft>
              <a:buSzPts val="2100"/>
              <a:buChar char="-"/>
            </a:pPr>
            <a:r>
              <a:rPr lang="en-US" sz="2100"/>
              <a:t>Design / agree process flow (started on earlier slides)</a:t>
            </a:r>
            <a:endParaRPr sz="2100"/>
          </a:p>
          <a:p>
            <a:pPr indent="-361950" lvl="0" marL="457200" rtl="0" algn="l">
              <a:spcBef>
                <a:spcPts val="0"/>
              </a:spcBef>
              <a:spcAft>
                <a:spcPts val="0"/>
              </a:spcAft>
              <a:buSzPts val="2100"/>
              <a:buChar char="-"/>
            </a:pPr>
            <a:r>
              <a:rPr lang="en-US" sz="2100"/>
              <a:t>Defining each status (see below)</a:t>
            </a:r>
            <a:endParaRPr sz="2100"/>
          </a:p>
          <a:p>
            <a:pPr indent="-361950" lvl="0" marL="457200" rtl="0" algn="l">
              <a:spcBef>
                <a:spcPts val="0"/>
              </a:spcBef>
              <a:spcAft>
                <a:spcPts val="0"/>
              </a:spcAft>
              <a:buSzPts val="2100"/>
              <a:buChar char="-"/>
            </a:pPr>
            <a:r>
              <a:rPr lang="en-US" sz="2100"/>
              <a:t>Updated UI (E.g. new fields)</a:t>
            </a:r>
            <a:endParaRPr sz="2100"/>
          </a:p>
        </p:txBody>
      </p:sp>
      <p:sp>
        <p:nvSpPr>
          <p:cNvPr id="382" name="Google Shape;382;p31"/>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383" name="Google Shape;383;p31"/>
          <p:cNvPicPr preferRelativeResize="0"/>
          <p:nvPr/>
        </p:nvPicPr>
        <p:blipFill rotWithShape="1">
          <a:blip r:embed="rId3">
            <a:alphaModFix/>
          </a:blip>
          <a:srcRect b="15533" l="0" r="0" t="0"/>
          <a:stretch/>
        </p:blipFill>
        <p:spPr>
          <a:xfrm>
            <a:off x="381000" y="3364450"/>
            <a:ext cx="10953348" cy="2757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p32"/>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389" name="Google Shape;389;p32"/>
          <p:cNvSpPr txBox="1"/>
          <p:nvPr>
            <p:ph type="title"/>
          </p:nvPr>
        </p:nvSpPr>
        <p:spPr>
          <a:xfrm>
            <a:off x="6740525" y="28526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Validate requirements for create agent and create shop</a:t>
            </a:r>
            <a:endParaRPr/>
          </a:p>
        </p:txBody>
      </p:sp>
      <p:sp>
        <p:nvSpPr>
          <p:cNvPr id="390" name="Google Shape;390;p32"/>
          <p:cNvSpPr txBox="1"/>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t/>
            </a:r>
            <a:endParaRPr sz="1800">
              <a:solidFill>
                <a:srgbClr val="000000"/>
              </a:solidFill>
              <a:latin typeface="Nunito"/>
              <a:ea typeface="Nunito"/>
              <a:cs typeface="Nunito"/>
              <a:sym typeface="Nunito"/>
            </a:endParaRPr>
          </a:p>
        </p:txBody>
      </p:sp>
      <p:sp>
        <p:nvSpPr>
          <p:cNvPr id="391" name="Google Shape;391;p32"/>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With Agent Network team (Ari and co)</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3"/>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Validate create agent and shop</a:t>
            </a:r>
            <a:endParaRPr/>
          </a:p>
        </p:txBody>
      </p:sp>
      <p:sp>
        <p:nvSpPr>
          <p:cNvPr id="398" name="Google Shape;398;p33"/>
          <p:cNvSpPr txBox="1"/>
          <p:nvPr>
            <p:ph idx="1" type="subTitle"/>
          </p:nvPr>
        </p:nvSpPr>
        <p:spPr>
          <a:xfrm>
            <a:off x="458724" y="1256270"/>
            <a:ext cx="11274600" cy="4851900"/>
          </a:xfrm>
          <a:prstGeom prst="rect">
            <a:avLst/>
          </a:prstGeom>
        </p:spPr>
        <p:txBody>
          <a:bodyPr anchorCtr="0" anchor="ctr" bIns="45700" lIns="91425" spcFirstLastPara="1" rIns="91425" wrap="square" tIns="45700">
            <a:noAutofit/>
          </a:bodyPr>
          <a:lstStyle/>
          <a:p>
            <a:pPr indent="0" lvl="0" marL="0" rtl="0" algn="l">
              <a:spcBef>
                <a:spcPts val="1000"/>
              </a:spcBef>
              <a:spcAft>
                <a:spcPts val="0"/>
              </a:spcAft>
              <a:buNone/>
            </a:pPr>
            <a:r>
              <a:rPr lang="en-US"/>
              <a:t>We completed an initial build for creating a shop and agent within UVA which is live and can be used once we complete the MVP.</a:t>
            </a:r>
            <a:endParaRPr/>
          </a:p>
          <a:p>
            <a:pPr indent="0" lvl="0" marL="0" rtl="0" algn="l">
              <a:spcBef>
                <a:spcPts val="2000"/>
              </a:spcBef>
              <a:spcAft>
                <a:spcPts val="0"/>
              </a:spcAft>
              <a:buNone/>
            </a:pPr>
            <a:r>
              <a:rPr lang="en-US"/>
              <a:t>We need to validate this with the Agent Network team and incorporate any new requirements for these processes. </a:t>
            </a:r>
            <a:endParaRPr/>
          </a:p>
          <a:p>
            <a:pPr indent="0" lvl="0" marL="0" rtl="0" algn="l">
              <a:spcBef>
                <a:spcPts val="2000"/>
              </a:spcBef>
              <a:spcAft>
                <a:spcPts val="0"/>
              </a:spcAft>
              <a:buNone/>
            </a:pPr>
            <a:r>
              <a:rPr lang="en-US"/>
              <a:t>Initial scope can be viewed </a:t>
            </a:r>
            <a:r>
              <a:rPr lang="en-US" u="sng">
                <a:solidFill>
                  <a:schemeClr val="hlink"/>
                </a:solidFill>
                <a:hlinkClick r:id="rId3"/>
              </a:rPr>
              <a:t>here</a:t>
            </a:r>
            <a:r>
              <a:rPr lang="en-US"/>
              <a:t>.</a:t>
            </a:r>
            <a:endParaRPr/>
          </a:p>
          <a:p>
            <a:pPr indent="0" lvl="0" marL="0" rtl="0" algn="l">
              <a:spcBef>
                <a:spcPts val="2000"/>
              </a:spcBef>
              <a:spcAft>
                <a:spcPts val="2000"/>
              </a:spcAft>
              <a:buNone/>
            </a:pPr>
            <a:r>
              <a:rPr lang="en-US"/>
              <a:t>See next slides (or </a:t>
            </a:r>
            <a:r>
              <a:rPr lang="en-US" u="sng">
                <a:solidFill>
                  <a:schemeClr val="hlink"/>
                </a:solidFill>
                <a:hlinkClick r:id="rId4"/>
              </a:rPr>
              <a:t>KOKO Core</a:t>
            </a:r>
            <a:r>
              <a:rPr lang="en-US"/>
              <a:t>) for the feature.</a:t>
            </a:r>
            <a:endParaRPr/>
          </a:p>
        </p:txBody>
      </p:sp>
      <p:sp>
        <p:nvSpPr>
          <p:cNvPr id="399" name="Google Shape;399;p33"/>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4"/>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Create Agent</a:t>
            </a:r>
            <a:endParaRPr/>
          </a:p>
        </p:txBody>
      </p:sp>
      <p:sp>
        <p:nvSpPr>
          <p:cNvPr id="406" name="Google Shape;406;p34"/>
          <p:cNvSpPr txBox="1"/>
          <p:nvPr>
            <p:ph idx="1" type="subTitle"/>
          </p:nvPr>
        </p:nvSpPr>
        <p:spPr>
          <a:xfrm>
            <a:off x="458725" y="1332475"/>
            <a:ext cx="3204000" cy="48519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US" sz="1200"/>
              <a:t>The functionality allows us to </a:t>
            </a:r>
            <a:r>
              <a:rPr lang="en-US" sz="1100"/>
              <a:t>capture the following agent details:</a:t>
            </a:r>
            <a:endParaRPr sz="1100"/>
          </a:p>
          <a:p>
            <a:pPr indent="-298450" lvl="0" marL="457200" rtl="0" algn="l">
              <a:lnSpc>
                <a:spcPct val="115000"/>
              </a:lnSpc>
              <a:spcBef>
                <a:spcPts val="0"/>
              </a:spcBef>
              <a:spcAft>
                <a:spcPts val="0"/>
              </a:spcAft>
              <a:buSzPts val="1100"/>
              <a:buChar char="-"/>
            </a:pPr>
            <a:r>
              <a:rPr lang="en-US" sz="1100">
                <a:solidFill>
                  <a:srgbClr val="000000"/>
                </a:solidFill>
              </a:rPr>
              <a:t>Applicant’s name</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Contact phone number</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Payment phone number</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Copy of Application form</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Name on the national ID</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Copy of National ID</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National ID number </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KRA PIN number</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Copy of KRA PIN</a:t>
            </a:r>
            <a:endParaRPr sz="1100">
              <a:solidFill>
                <a:srgbClr val="000000"/>
              </a:solidFill>
            </a:endParaRPr>
          </a:p>
          <a:p>
            <a:pPr indent="0" lvl="0" marL="0" rtl="0" algn="l">
              <a:lnSpc>
                <a:spcPct val="115000"/>
              </a:lnSpc>
              <a:spcBef>
                <a:spcPts val="0"/>
              </a:spcBef>
              <a:spcAft>
                <a:spcPts val="0"/>
              </a:spcAft>
              <a:buNone/>
            </a:pPr>
            <a:r>
              <a:t/>
            </a:r>
            <a:endParaRPr sz="1100">
              <a:solidFill>
                <a:srgbClr val="000000"/>
              </a:solidFill>
            </a:endParaRPr>
          </a:p>
          <a:p>
            <a:pPr indent="0" lvl="0" marL="0" rtl="0" algn="l">
              <a:lnSpc>
                <a:spcPct val="115000"/>
              </a:lnSpc>
              <a:spcBef>
                <a:spcPts val="0"/>
              </a:spcBef>
              <a:spcAft>
                <a:spcPts val="0"/>
              </a:spcAft>
              <a:buNone/>
            </a:pPr>
            <a:r>
              <a:rPr lang="en-US" sz="1100">
                <a:solidFill>
                  <a:srgbClr val="000000"/>
                </a:solidFill>
              </a:rPr>
              <a:t>Users who can create agents:</a:t>
            </a:r>
            <a:endParaRPr sz="1100">
              <a:solidFill>
                <a:srgbClr val="000000"/>
              </a:solidFill>
            </a:endParaRPr>
          </a:p>
          <a:p>
            <a:pPr indent="-298450" lvl="0" marL="457200" rtl="0" algn="l">
              <a:lnSpc>
                <a:spcPct val="115000"/>
              </a:lnSpc>
              <a:spcBef>
                <a:spcPts val="0"/>
              </a:spcBef>
              <a:spcAft>
                <a:spcPts val="0"/>
              </a:spcAft>
              <a:buClr>
                <a:srgbClr val="000000"/>
              </a:buClr>
              <a:buSzPts val="1100"/>
              <a:buChar char="-"/>
            </a:pPr>
            <a:r>
              <a:rPr lang="en-US" sz="1100">
                <a:solidFill>
                  <a:srgbClr val="000000"/>
                </a:solidFill>
              </a:rPr>
              <a:t>ARM’s</a:t>
            </a:r>
            <a:endParaRPr sz="1100">
              <a:solidFill>
                <a:srgbClr val="000000"/>
              </a:solidFill>
            </a:endParaRPr>
          </a:p>
          <a:p>
            <a:pPr indent="-298450" lvl="0" marL="457200" rtl="0" algn="l">
              <a:lnSpc>
                <a:spcPct val="115000"/>
              </a:lnSpc>
              <a:spcBef>
                <a:spcPts val="0"/>
              </a:spcBef>
              <a:spcAft>
                <a:spcPts val="0"/>
              </a:spcAft>
              <a:buClr>
                <a:srgbClr val="000000"/>
              </a:buClr>
              <a:buSzPts val="1100"/>
              <a:buChar char="-"/>
            </a:pPr>
            <a:r>
              <a:rPr lang="en-US" sz="1100">
                <a:solidFill>
                  <a:srgbClr val="000000"/>
                </a:solidFill>
              </a:rPr>
              <a:t>Commercial team admin</a:t>
            </a:r>
            <a:endParaRPr sz="1100">
              <a:solidFill>
                <a:srgbClr val="000000"/>
              </a:solidFill>
            </a:endParaRPr>
          </a:p>
          <a:p>
            <a:pPr indent="0" lvl="0" marL="0" rtl="0" algn="l">
              <a:lnSpc>
                <a:spcPct val="115000"/>
              </a:lnSpc>
              <a:spcBef>
                <a:spcPts val="0"/>
              </a:spcBef>
              <a:spcAft>
                <a:spcPts val="0"/>
              </a:spcAft>
              <a:buNone/>
            </a:pPr>
            <a:r>
              <a:t/>
            </a:r>
            <a:endParaRPr sz="1100">
              <a:solidFill>
                <a:srgbClr val="000000"/>
              </a:solidFill>
            </a:endParaRPr>
          </a:p>
          <a:p>
            <a:pPr indent="0" lvl="0" marL="0" rtl="0" algn="l">
              <a:lnSpc>
                <a:spcPct val="115000"/>
              </a:lnSpc>
              <a:spcBef>
                <a:spcPts val="0"/>
              </a:spcBef>
              <a:spcAft>
                <a:spcPts val="0"/>
              </a:spcAft>
              <a:buNone/>
            </a:pPr>
            <a:r>
              <a:rPr lang="en-US" sz="1100"/>
              <a:t>Questions:</a:t>
            </a:r>
            <a:endParaRPr sz="1100"/>
          </a:p>
          <a:p>
            <a:pPr indent="-298450" lvl="0" marL="457200" rtl="0" algn="l">
              <a:lnSpc>
                <a:spcPct val="115000"/>
              </a:lnSpc>
              <a:spcBef>
                <a:spcPts val="0"/>
              </a:spcBef>
              <a:spcAft>
                <a:spcPts val="0"/>
              </a:spcAft>
              <a:buSzPts val="1100"/>
              <a:buAutoNum type="arabicPeriod"/>
            </a:pPr>
            <a:r>
              <a:rPr lang="en-US" sz="1100"/>
              <a:t>Has this form captured the onboarding of agents fully or are there any new requirements?</a:t>
            </a:r>
            <a:endParaRPr sz="1100"/>
          </a:p>
          <a:p>
            <a:pPr indent="-298450" lvl="0" marL="457200" rtl="0" algn="l">
              <a:lnSpc>
                <a:spcPct val="115000"/>
              </a:lnSpc>
              <a:spcBef>
                <a:spcPts val="0"/>
              </a:spcBef>
              <a:spcAft>
                <a:spcPts val="0"/>
              </a:spcAft>
              <a:buSzPts val="1100"/>
              <a:buAutoNum type="arabicPeriod"/>
            </a:pPr>
            <a:r>
              <a:rPr lang="en-US" sz="1100"/>
              <a:t>Are there any users who need to be allowed to create agents?</a:t>
            </a:r>
            <a:endParaRPr sz="1100"/>
          </a:p>
          <a:p>
            <a:pPr indent="-298450" lvl="0" marL="457200" rtl="0" algn="l">
              <a:lnSpc>
                <a:spcPct val="115000"/>
              </a:lnSpc>
              <a:spcBef>
                <a:spcPts val="0"/>
              </a:spcBef>
              <a:spcAft>
                <a:spcPts val="0"/>
              </a:spcAft>
              <a:buSzPts val="1100"/>
              <a:buAutoNum type="arabicPeriod"/>
            </a:pPr>
            <a:r>
              <a:rPr lang="en-US" sz="1100"/>
              <a:t>Which teams can be notified after the creation of agents?</a:t>
            </a:r>
            <a:endParaRPr sz="1100"/>
          </a:p>
        </p:txBody>
      </p:sp>
      <p:sp>
        <p:nvSpPr>
          <p:cNvPr id="407" name="Google Shape;407;p3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408" name="Google Shape;408;p34"/>
          <p:cNvPicPr preferRelativeResize="0"/>
          <p:nvPr/>
        </p:nvPicPr>
        <p:blipFill rotWithShape="1">
          <a:blip r:embed="rId3">
            <a:alphaModFix/>
          </a:blip>
          <a:srcRect b="0" l="12533" r="0" t="0"/>
          <a:stretch/>
        </p:blipFill>
        <p:spPr>
          <a:xfrm>
            <a:off x="3812997" y="1499837"/>
            <a:ext cx="8208402" cy="425126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35"/>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Create shop</a:t>
            </a:r>
            <a:endParaRPr/>
          </a:p>
        </p:txBody>
      </p:sp>
      <p:sp>
        <p:nvSpPr>
          <p:cNvPr id="415" name="Google Shape;415;p35"/>
          <p:cNvSpPr txBox="1"/>
          <p:nvPr>
            <p:ph idx="1" type="subTitle"/>
          </p:nvPr>
        </p:nvSpPr>
        <p:spPr>
          <a:xfrm>
            <a:off x="476625" y="1104763"/>
            <a:ext cx="3159000" cy="48519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1100"/>
              <a:t>The functionality allows us to capture the following shop details:</a:t>
            </a:r>
            <a:endParaRPr sz="1100"/>
          </a:p>
          <a:p>
            <a:pPr indent="-298450" lvl="0" marL="457200" rtl="0" algn="l">
              <a:lnSpc>
                <a:spcPct val="115000"/>
              </a:lnSpc>
              <a:spcBef>
                <a:spcPts val="0"/>
              </a:spcBef>
              <a:spcAft>
                <a:spcPts val="0"/>
              </a:spcAft>
              <a:buSzPts val="1100"/>
              <a:buChar char="-"/>
            </a:pPr>
            <a:r>
              <a:rPr lang="en-US" sz="1100">
                <a:solidFill>
                  <a:srgbClr val="000000"/>
                </a:solidFill>
              </a:rPr>
              <a:t>Agent</a:t>
            </a:r>
            <a:endParaRPr sz="1100">
              <a:solidFill>
                <a:srgbClr val="000000"/>
              </a:solidFill>
            </a:endParaRPr>
          </a:p>
          <a:p>
            <a:pPr indent="-298450" lvl="0" marL="457200" rtl="0" algn="l">
              <a:lnSpc>
                <a:spcPct val="100000"/>
              </a:lnSpc>
              <a:spcBef>
                <a:spcPts val="0"/>
              </a:spcBef>
              <a:spcAft>
                <a:spcPts val="0"/>
              </a:spcAft>
              <a:buSzPts val="1100"/>
              <a:buChar char="-"/>
            </a:pPr>
            <a:r>
              <a:rPr lang="en-US" sz="1100">
                <a:solidFill>
                  <a:srgbClr val="000000"/>
                </a:solidFill>
              </a:rPr>
              <a:t>Shop Name</a:t>
            </a:r>
            <a:endParaRPr sz="1100">
              <a:solidFill>
                <a:srgbClr val="000000"/>
              </a:solidFill>
            </a:endParaRPr>
          </a:p>
          <a:p>
            <a:pPr indent="-298450" lvl="0" marL="457200" rtl="0" algn="l">
              <a:lnSpc>
                <a:spcPct val="100000"/>
              </a:lnSpc>
              <a:spcBef>
                <a:spcPts val="0"/>
              </a:spcBef>
              <a:spcAft>
                <a:spcPts val="0"/>
              </a:spcAft>
              <a:buSzPts val="1100"/>
              <a:buChar char="-"/>
            </a:pPr>
            <a:r>
              <a:rPr lang="en-US" sz="1100">
                <a:solidFill>
                  <a:srgbClr val="000000"/>
                </a:solidFill>
              </a:rPr>
              <a:t>Copy of Contract</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Date signed by agent</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Date countersigned by agent</a:t>
            </a:r>
            <a:endParaRPr sz="1100">
              <a:solidFill>
                <a:srgbClr val="000000"/>
              </a:solidFill>
            </a:endParaRPr>
          </a:p>
          <a:p>
            <a:pPr indent="-298450" lvl="0" marL="457200" rtl="0" algn="l">
              <a:lnSpc>
                <a:spcPct val="100000"/>
              </a:lnSpc>
              <a:spcBef>
                <a:spcPts val="0"/>
              </a:spcBef>
              <a:spcAft>
                <a:spcPts val="0"/>
              </a:spcAft>
              <a:buSzPts val="1100"/>
              <a:buChar char="-"/>
            </a:pPr>
            <a:r>
              <a:rPr lang="en-US" sz="1100">
                <a:solidFill>
                  <a:srgbClr val="000000"/>
                </a:solidFill>
              </a:rPr>
              <a:t>Business Permit number</a:t>
            </a:r>
            <a:endParaRPr sz="1100">
              <a:solidFill>
                <a:srgbClr val="000000"/>
              </a:solidFill>
            </a:endParaRPr>
          </a:p>
          <a:p>
            <a:pPr indent="-298450" lvl="0" marL="457200" rtl="0" algn="l">
              <a:lnSpc>
                <a:spcPct val="100000"/>
              </a:lnSpc>
              <a:spcBef>
                <a:spcPts val="0"/>
              </a:spcBef>
              <a:spcAft>
                <a:spcPts val="0"/>
              </a:spcAft>
              <a:buSzPts val="1100"/>
              <a:buChar char="-"/>
            </a:pPr>
            <a:r>
              <a:rPr lang="en-US" sz="1100">
                <a:solidFill>
                  <a:srgbClr val="000000"/>
                </a:solidFill>
              </a:rPr>
              <a:t>Copy of business permit</a:t>
            </a:r>
            <a:endParaRPr sz="1100">
              <a:solidFill>
                <a:srgbClr val="000000"/>
              </a:solidFill>
            </a:endParaRPr>
          </a:p>
          <a:p>
            <a:pPr indent="-298450" lvl="0" marL="457200" rtl="0" algn="l">
              <a:lnSpc>
                <a:spcPct val="100000"/>
              </a:lnSpc>
              <a:spcBef>
                <a:spcPts val="0"/>
              </a:spcBef>
              <a:spcAft>
                <a:spcPts val="0"/>
              </a:spcAft>
              <a:buSzPts val="1100"/>
              <a:buChar char="-"/>
            </a:pPr>
            <a:r>
              <a:rPr lang="en-US" sz="1100">
                <a:solidFill>
                  <a:srgbClr val="000000"/>
                </a:solidFill>
              </a:rPr>
              <a:t>Neighborhood</a:t>
            </a:r>
            <a:endParaRPr sz="1100">
              <a:solidFill>
                <a:srgbClr val="000000"/>
              </a:solidFill>
            </a:endParaRPr>
          </a:p>
          <a:p>
            <a:pPr indent="-298450" lvl="0" marL="457200" rtl="0" algn="l">
              <a:lnSpc>
                <a:spcPct val="100000"/>
              </a:lnSpc>
              <a:spcBef>
                <a:spcPts val="0"/>
              </a:spcBef>
              <a:spcAft>
                <a:spcPts val="0"/>
              </a:spcAft>
              <a:buSzPts val="1100"/>
              <a:buChar char="-"/>
            </a:pPr>
            <a:r>
              <a:rPr lang="en-US" sz="1100">
                <a:solidFill>
                  <a:srgbClr val="000000"/>
                </a:solidFill>
              </a:rPr>
              <a:t>Nearest landmark</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GPS coordinates</a:t>
            </a:r>
            <a:endParaRPr sz="1100">
              <a:solidFill>
                <a:srgbClr val="000000"/>
              </a:solidFill>
            </a:endParaRPr>
          </a:p>
          <a:p>
            <a:pPr indent="-298450" lvl="0" marL="457200" rtl="0" algn="l">
              <a:lnSpc>
                <a:spcPct val="115000"/>
              </a:lnSpc>
              <a:spcBef>
                <a:spcPts val="0"/>
              </a:spcBef>
              <a:spcAft>
                <a:spcPts val="0"/>
              </a:spcAft>
              <a:buSzPts val="1100"/>
              <a:buChar char="-"/>
            </a:pPr>
            <a:r>
              <a:rPr lang="en-US" sz="1100">
                <a:solidFill>
                  <a:srgbClr val="000000"/>
                </a:solidFill>
              </a:rPr>
              <a:t>Shop Manager’s name</a:t>
            </a:r>
            <a:endParaRPr sz="1100">
              <a:solidFill>
                <a:srgbClr val="000000"/>
              </a:solidFill>
            </a:endParaRPr>
          </a:p>
          <a:p>
            <a:pPr indent="-298450" lvl="0" marL="457200" rtl="0" algn="l">
              <a:lnSpc>
                <a:spcPct val="100000"/>
              </a:lnSpc>
              <a:spcBef>
                <a:spcPts val="0"/>
              </a:spcBef>
              <a:spcAft>
                <a:spcPts val="0"/>
              </a:spcAft>
              <a:buSzPts val="1100"/>
              <a:buChar char="-"/>
            </a:pPr>
            <a:r>
              <a:rPr lang="en-US" sz="1100">
                <a:solidFill>
                  <a:srgbClr val="000000"/>
                </a:solidFill>
              </a:rPr>
              <a:t>Shop Manager’s phone number</a:t>
            </a:r>
            <a:endParaRPr sz="1100">
              <a:solidFill>
                <a:srgbClr val="000000"/>
              </a:solidFill>
            </a:endParaRPr>
          </a:p>
          <a:p>
            <a:pPr indent="-298450" lvl="0" marL="457200" rtl="0" algn="l">
              <a:lnSpc>
                <a:spcPct val="100000"/>
              </a:lnSpc>
              <a:spcBef>
                <a:spcPts val="0"/>
              </a:spcBef>
              <a:spcAft>
                <a:spcPts val="0"/>
              </a:spcAft>
              <a:buSzPts val="1100"/>
              <a:buChar char="-"/>
            </a:pPr>
            <a:r>
              <a:rPr lang="en-US" sz="1100">
                <a:solidFill>
                  <a:srgbClr val="000000"/>
                </a:solidFill>
              </a:rPr>
              <a:t>Agreement type</a:t>
            </a:r>
            <a:endParaRPr sz="1100">
              <a:solidFill>
                <a:srgbClr val="000000"/>
              </a:solidFill>
            </a:endParaRPr>
          </a:p>
          <a:p>
            <a:pPr indent="0" lvl="0" marL="0" rtl="0" algn="l">
              <a:lnSpc>
                <a:spcPct val="115000"/>
              </a:lnSpc>
              <a:spcBef>
                <a:spcPts val="1200"/>
              </a:spcBef>
              <a:spcAft>
                <a:spcPts val="0"/>
              </a:spcAft>
              <a:buNone/>
            </a:pPr>
            <a:r>
              <a:rPr lang="en-US" sz="1100"/>
              <a:t>Users who can create shops:</a:t>
            </a:r>
            <a:endParaRPr sz="1100"/>
          </a:p>
          <a:p>
            <a:pPr indent="-298450" lvl="0" marL="457200" rtl="0" algn="l">
              <a:lnSpc>
                <a:spcPct val="115000"/>
              </a:lnSpc>
              <a:spcBef>
                <a:spcPts val="0"/>
              </a:spcBef>
              <a:spcAft>
                <a:spcPts val="0"/>
              </a:spcAft>
              <a:buSzPts val="1100"/>
              <a:buChar char="-"/>
            </a:pPr>
            <a:r>
              <a:rPr lang="en-US" sz="1100"/>
              <a:t>ARM’s</a:t>
            </a:r>
            <a:endParaRPr sz="1100"/>
          </a:p>
          <a:p>
            <a:pPr indent="-298450" lvl="0" marL="457200" rtl="0" algn="l">
              <a:lnSpc>
                <a:spcPct val="115000"/>
              </a:lnSpc>
              <a:spcBef>
                <a:spcPts val="0"/>
              </a:spcBef>
              <a:spcAft>
                <a:spcPts val="0"/>
              </a:spcAft>
              <a:buSzPts val="1100"/>
              <a:buChar char="-"/>
            </a:pPr>
            <a:r>
              <a:rPr lang="en-US" sz="1100"/>
              <a:t>Commercial team admin</a:t>
            </a:r>
            <a:endParaRPr sz="1100"/>
          </a:p>
          <a:p>
            <a:pPr indent="0" lvl="0" marL="0" rtl="0" algn="l">
              <a:lnSpc>
                <a:spcPct val="115000"/>
              </a:lnSpc>
              <a:spcBef>
                <a:spcPts val="0"/>
              </a:spcBef>
              <a:spcAft>
                <a:spcPts val="0"/>
              </a:spcAft>
              <a:buClr>
                <a:schemeClr val="dk1"/>
              </a:buClr>
              <a:buSzPts val="1100"/>
              <a:buFont typeface="Arial"/>
              <a:buNone/>
            </a:pPr>
            <a:r>
              <a:t/>
            </a:r>
            <a:endParaRPr sz="1100"/>
          </a:p>
          <a:p>
            <a:pPr indent="0" lvl="0" marL="0" rtl="0" algn="l">
              <a:lnSpc>
                <a:spcPct val="115000"/>
              </a:lnSpc>
              <a:spcBef>
                <a:spcPts val="0"/>
              </a:spcBef>
              <a:spcAft>
                <a:spcPts val="0"/>
              </a:spcAft>
              <a:buNone/>
            </a:pPr>
            <a:r>
              <a:rPr lang="en-US" sz="1100"/>
              <a:t>Questions:</a:t>
            </a:r>
            <a:endParaRPr sz="1100"/>
          </a:p>
          <a:p>
            <a:pPr indent="-298450" lvl="0" marL="457200" rtl="0" algn="l">
              <a:lnSpc>
                <a:spcPct val="115000"/>
              </a:lnSpc>
              <a:spcBef>
                <a:spcPts val="0"/>
              </a:spcBef>
              <a:spcAft>
                <a:spcPts val="0"/>
              </a:spcAft>
              <a:buSzPts val="1100"/>
              <a:buAutoNum type="arabicPeriod"/>
            </a:pPr>
            <a:r>
              <a:rPr lang="en-US" sz="1100"/>
              <a:t>Has this form captured the onboarding of shops fully or are there any new requirements?</a:t>
            </a:r>
            <a:endParaRPr sz="1100"/>
          </a:p>
          <a:p>
            <a:pPr indent="-298450" lvl="0" marL="457200" rtl="0" algn="l">
              <a:lnSpc>
                <a:spcPct val="115000"/>
              </a:lnSpc>
              <a:spcBef>
                <a:spcPts val="0"/>
              </a:spcBef>
              <a:spcAft>
                <a:spcPts val="0"/>
              </a:spcAft>
              <a:buSzPts val="1100"/>
              <a:buAutoNum type="arabicPeriod"/>
            </a:pPr>
            <a:r>
              <a:rPr lang="en-US" sz="1100"/>
              <a:t>Are there any users who need to be allowed to create shops?</a:t>
            </a:r>
            <a:endParaRPr sz="1100"/>
          </a:p>
          <a:p>
            <a:pPr indent="-298450" lvl="0" marL="457200" rtl="0" algn="l">
              <a:lnSpc>
                <a:spcPct val="115000"/>
              </a:lnSpc>
              <a:spcBef>
                <a:spcPts val="0"/>
              </a:spcBef>
              <a:spcAft>
                <a:spcPts val="0"/>
              </a:spcAft>
              <a:buSzPts val="1100"/>
              <a:buAutoNum type="arabicPeriod"/>
            </a:pPr>
            <a:r>
              <a:rPr lang="en-US" sz="1100"/>
              <a:t>Which teams can be notified after the creation of shops?</a:t>
            </a:r>
            <a:endParaRPr sz="1100"/>
          </a:p>
        </p:txBody>
      </p:sp>
      <p:sp>
        <p:nvSpPr>
          <p:cNvPr id="416" name="Google Shape;416;p35"/>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417" name="Google Shape;417;p35"/>
          <p:cNvPicPr preferRelativeResize="0"/>
          <p:nvPr/>
        </p:nvPicPr>
        <p:blipFill rotWithShape="1">
          <a:blip r:embed="rId3">
            <a:alphaModFix/>
          </a:blip>
          <a:srcRect b="0" l="12800" r="0" t="0"/>
          <a:stretch/>
        </p:blipFill>
        <p:spPr>
          <a:xfrm>
            <a:off x="4028925" y="1661300"/>
            <a:ext cx="7894575" cy="39536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pic>
        <p:nvPicPr>
          <p:cNvPr id="422" name="Google Shape;422;p36"/>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423" name="Google Shape;423;p36"/>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Roadmap implications</a:t>
            </a:r>
            <a:endParaRPr/>
          </a:p>
        </p:txBody>
      </p:sp>
      <p:sp>
        <p:nvSpPr>
          <p:cNvPr id="424" name="Google Shape;424;p36"/>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37"/>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Future requirements</a:t>
            </a:r>
            <a:endParaRPr/>
          </a:p>
        </p:txBody>
      </p:sp>
      <p:sp>
        <p:nvSpPr>
          <p:cNvPr id="431" name="Google Shape;431;p37"/>
          <p:cNvSpPr txBox="1"/>
          <p:nvPr>
            <p:ph idx="1" type="subTitle"/>
          </p:nvPr>
        </p:nvSpPr>
        <p:spPr>
          <a:xfrm>
            <a:off x="458724" y="1256270"/>
            <a:ext cx="11274600" cy="4851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700"/>
              <a:t>The MVP is the beginning of the journey not the end of development. Most off the offline processes will need to come on system at some point during 2021 to allow us to expand the network.</a:t>
            </a:r>
            <a:endParaRPr sz="1700"/>
          </a:p>
          <a:p>
            <a:pPr indent="0" lvl="0" marL="0" rtl="0" algn="l">
              <a:spcBef>
                <a:spcPts val="2000"/>
              </a:spcBef>
              <a:spcAft>
                <a:spcPts val="0"/>
              </a:spcAft>
              <a:buNone/>
            </a:pPr>
            <a:r>
              <a:rPr lang="en-US" sz="1700"/>
              <a:t>In particular, there is further work to be done around:</a:t>
            </a:r>
            <a:endParaRPr sz="1700"/>
          </a:p>
          <a:p>
            <a:pPr indent="-336550" lvl="0" marL="457200" rtl="0" algn="l">
              <a:spcBef>
                <a:spcPts val="2000"/>
              </a:spcBef>
              <a:spcAft>
                <a:spcPts val="0"/>
              </a:spcAft>
              <a:buSzPts val="1700"/>
              <a:buChar char="-"/>
            </a:pPr>
            <a:r>
              <a:rPr lang="en-US" sz="1700"/>
              <a:t>Improving agent payments (deposits and commissions)</a:t>
            </a:r>
            <a:endParaRPr sz="1700"/>
          </a:p>
          <a:p>
            <a:pPr indent="-336550" lvl="0" marL="457200" rtl="0" algn="l">
              <a:spcBef>
                <a:spcPts val="0"/>
              </a:spcBef>
              <a:spcAft>
                <a:spcPts val="0"/>
              </a:spcAft>
              <a:buSzPts val="1700"/>
              <a:buChar char="-"/>
            </a:pPr>
            <a:r>
              <a:rPr lang="en-US" sz="1700"/>
              <a:t>Schedule and run deployment activities (inspection to calibration)</a:t>
            </a:r>
            <a:endParaRPr sz="1700"/>
          </a:p>
          <a:p>
            <a:pPr indent="-336550" lvl="0" marL="457200" rtl="0" algn="l">
              <a:spcBef>
                <a:spcPts val="0"/>
              </a:spcBef>
              <a:spcAft>
                <a:spcPts val="0"/>
              </a:spcAft>
              <a:buSzPts val="1700"/>
              <a:buChar char="-"/>
            </a:pPr>
            <a:r>
              <a:rPr lang="en-US" sz="1700"/>
              <a:t>Visibility of shop visits and deliveries (for us and agents)</a:t>
            </a:r>
            <a:endParaRPr sz="1700"/>
          </a:p>
          <a:p>
            <a:pPr indent="-336550" lvl="0" marL="457200" rtl="0" algn="l">
              <a:spcBef>
                <a:spcPts val="0"/>
              </a:spcBef>
              <a:spcAft>
                <a:spcPts val="0"/>
              </a:spcAft>
              <a:buSzPts val="1700"/>
              <a:buChar char="-"/>
            </a:pPr>
            <a:r>
              <a:rPr lang="en-US" sz="1700"/>
              <a:t>Improving agent network management (e.g. ARM assignment)</a:t>
            </a:r>
            <a:endParaRPr sz="1700"/>
          </a:p>
          <a:p>
            <a:pPr indent="-336550" lvl="0" marL="457200" rtl="0" algn="l">
              <a:spcBef>
                <a:spcPts val="0"/>
              </a:spcBef>
              <a:spcAft>
                <a:spcPts val="0"/>
              </a:spcAft>
              <a:buSzPts val="1700"/>
              <a:buChar char="-"/>
            </a:pPr>
            <a:r>
              <a:rPr lang="en-US" sz="1700"/>
              <a:t>Incorporate agent issue management (ticketing)</a:t>
            </a:r>
            <a:endParaRPr sz="1700"/>
          </a:p>
          <a:p>
            <a:pPr indent="0" lvl="0" marL="0" rtl="0" algn="l">
              <a:spcBef>
                <a:spcPts val="2000"/>
              </a:spcBef>
              <a:spcAft>
                <a:spcPts val="0"/>
              </a:spcAft>
              <a:buNone/>
            </a:pPr>
            <a:r>
              <a:rPr lang="en-US" sz="1700"/>
              <a:t>The MVP approach does not block the above from coming in later. Taking the example of deposits, bringing in a settlement process for the agent’s payment and then a check can be easily added to the flow of the existing platform. </a:t>
            </a:r>
            <a:endParaRPr sz="1700"/>
          </a:p>
          <a:p>
            <a:pPr indent="0" lvl="0" marL="0" rtl="0" algn="l">
              <a:spcBef>
                <a:spcPts val="2000"/>
              </a:spcBef>
              <a:spcAft>
                <a:spcPts val="2000"/>
              </a:spcAft>
              <a:buNone/>
            </a:pPr>
            <a:r>
              <a:t/>
            </a:r>
            <a:endParaRPr sz="1700"/>
          </a:p>
        </p:txBody>
      </p:sp>
      <p:sp>
        <p:nvSpPr>
          <p:cNvPr id="432" name="Google Shape;432;p37"/>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0"/>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72" name="Google Shape;172;p20"/>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Challenge</a:t>
            </a:r>
            <a:endParaRPr/>
          </a:p>
        </p:txBody>
      </p:sp>
      <p:sp>
        <p:nvSpPr>
          <p:cNvPr id="173" name="Google Shape;173;p20"/>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p>
            <a:pPr indent="-355600" lvl="0" marL="457200" rtl="0" algn="l">
              <a:lnSpc>
                <a:spcPct val="120000"/>
              </a:lnSpc>
              <a:spcBef>
                <a:spcPts val="0"/>
              </a:spcBef>
              <a:spcAft>
                <a:spcPts val="0"/>
              </a:spcAft>
              <a:buSzPts val="2000"/>
              <a:buChar char="-"/>
            </a:pPr>
            <a:r>
              <a:rPr lang="en-US" sz="2000"/>
              <a:t>Need to move the management of KOKO’s agent network ‘on system’ and away from spreadsheets. However this effort involves 7 teams operating &gt;35 processes.</a:t>
            </a:r>
            <a:endParaRPr sz="2000"/>
          </a:p>
          <a:p>
            <a:pPr indent="-355600" lvl="0" marL="457200" rtl="0" algn="l">
              <a:spcBef>
                <a:spcPts val="2000"/>
              </a:spcBef>
              <a:spcAft>
                <a:spcPts val="0"/>
              </a:spcAft>
              <a:buSzPts val="2000"/>
              <a:buChar char="-"/>
            </a:pPr>
            <a:r>
              <a:rPr lang="en-US" sz="2000"/>
              <a:t>Some processes are well defined while others need redesigning.</a:t>
            </a:r>
            <a:endParaRPr sz="2000"/>
          </a:p>
          <a:p>
            <a:pPr indent="-355600" lvl="0" marL="457200" rtl="0" algn="l">
              <a:lnSpc>
                <a:spcPct val="120000"/>
              </a:lnSpc>
              <a:spcBef>
                <a:spcPts val="2000"/>
              </a:spcBef>
              <a:spcAft>
                <a:spcPts val="0"/>
              </a:spcAft>
              <a:buSzPts val="2000"/>
              <a:buChar char="-"/>
            </a:pPr>
            <a:r>
              <a:rPr lang="en-US" sz="2000"/>
              <a:t>Not all the processes need to be done on system but enough data needs to be there to stop people reverting to spreadsheets. </a:t>
            </a:r>
            <a:endParaRPr sz="2000"/>
          </a:p>
          <a:p>
            <a:pPr indent="-355600" lvl="0" marL="457200" rtl="0" algn="l">
              <a:lnSpc>
                <a:spcPct val="120000"/>
              </a:lnSpc>
              <a:spcBef>
                <a:spcPts val="2000"/>
              </a:spcBef>
              <a:spcAft>
                <a:spcPts val="0"/>
              </a:spcAft>
              <a:buSzPts val="2000"/>
              <a:buChar char="-"/>
            </a:pPr>
            <a:r>
              <a:rPr lang="en-US" sz="2000"/>
              <a:t>Some processes are already on system but they are not integrated with wider processes run by other teams.</a:t>
            </a:r>
            <a:endParaRPr sz="2000"/>
          </a:p>
          <a:p>
            <a:pPr indent="-355600" lvl="0" marL="457200" rtl="0" algn="l">
              <a:lnSpc>
                <a:spcPct val="120000"/>
              </a:lnSpc>
              <a:spcBef>
                <a:spcPts val="2000"/>
              </a:spcBef>
              <a:spcAft>
                <a:spcPts val="2000"/>
              </a:spcAft>
              <a:buSzPts val="2000"/>
              <a:buChar char="-"/>
            </a:pPr>
            <a:r>
              <a:rPr lang="en-US" sz="2000"/>
              <a:t>The challenge is drawing a ‘line’ to ensure enough of the process is online to ensure data is maintained on system, but without replicating processes on system which would yield little value or need rework in the near future.</a:t>
            </a:r>
            <a:endParaRPr sz="2000"/>
          </a:p>
        </p:txBody>
      </p:sp>
      <p:sp>
        <p:nvSpPr>
          <p:cNvPr id="174" name="Google Shape;174;p20"/>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38"/>
          <p:cNvSpPr txBox="1"/>
          <p:nvPr>
            <p:ph type="title"/>
          </p:nvPr>
        </p:nvSpPr>
        <p:spPr>
          <a:xfrm>
            <a:off x="1217475" y="0"/>
            <a:ext cx="10974600" cy="920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Agent Roadmap 2021</a:t>
            </a:r>
            <a:endParaRPr/>
          </a:p>
        </p:txBody>
      </p:sp>
      <p:cxnSp>
        <p:nvCxnSpPr>
          <p:cNvPr id="438" name="Google Shape;438;p38"/>
          <p:cNvCxnSpPr/>
          <p:nvPr/>
        </p:nvCxnSpPr>
        <p:spPr>
          <a:xfrm flipH="1">
            <a:off x="1903267" y="5759867"/>
            <a:ext cx="9853200" cy="20700"/>
          </a:xfrm>
          <a:prstGeom prst="straightConnector1">
            <a:avLst/>
          </a:prstGeom>
          <a:noFill/>
          <a:ln cap="flat" cmpd="sng" w="9525">
            <a:solidFill>
              <a:srgbClr val="999999"/>
            </a:solidFill>
            <a:prstDash val="dash"/>
            <a:round/>
            <a:headEnd len="med" w="med" type="none"/>
            <a:tailEnd len="med" w="med" type="none"/>
          </a:ln>
        </p:spPr>
      </p:cxnSp>
      <p:cxnSp>
        <p:nvCxnSpPr>
          <p:cNvPr id="439" name="Google Shape;439;p38"/>
          <p:cNvCxnSpPr/>
          <p:nvPr/>
        </p:nvCxnSpPr>
        <p:spPr>
          <a:xfrm flipH="1">
            <a:off x="3672822" y="1301220"/>
            <a:ext cx="12000" cy="4649700"/>
          </a:xfrm>
          <a:prstGeom prst="straightConnector1">
            <a:avLst/>
          </a:prstGeom>
          <a:noFill/>
          <a:ln cap="flat" cmpd="sng" w="9525">
            <a:solidFill>
              <a:srgbClr val="999999"/>
            </a:solidFill>
            <a:prstDash val="dash"/>
            <a:round/>
            <a:headEnd len="med" w="med" type="none"/>
            <a:tailEnd len="med" w="med" type="none"/>
          </a:ln>
        </p:spPr>
      </p:cxnSp>
      <p:cxnSp>
        <p:nvCxnSpPr>
          <p:cNvPr id="440" name="Google Shape;440;p38"/>
          <p:cNvCxnSpPr/>
          <p:nvPr/>
        </p:nvCxnSpPr>
        <p:spPr>
          <a:xfrm flipH="1">
            <a:off x="6954618" y="1301220"/>
            <a:ext cx="12000" cy="4649700"/>
          </a:xfrm>
          <a:prstGeom prst="straightConnector1">
            <a:avLst/>
          </a:prstGeom>
          <a:noFill/>
          <a:ln cap="flat" cmpd="sng" w="9525">
            <a:solidFill>
              <a:srgbClr val="999999"/>
            </a:solidFill>
            <a:prstDash val="dash"/>
            <a:round/>
            <a:headEnd len="med" w="med" type="none"/>
            <a:tailEnd len="med" w="med" type="none"/>
          </a:ln>
        </p:spPr>
      </p:cxnSp>
      <p:sp>
        <p:nvSpPr>
          <p:cNvPr id="441" name="Google Shape;441;p38"/>
          <p:cNvSpPr txBox="1"/>
          <p:nvPr/>
        </p:nvSpPr>
        <p:spPr>
          <a:xfrm>
            <a:off x="1678650" y="5732375"/>
            <a:ext cx="869400" cy="2481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500">
                <a:latin typeface="Nunito SemiBold"/>
                <a:ea typeface="Nunito SemiBold"/>
                <a:cs typeface="Nunito SemiBold"/>
                <a:sym typeface="Nunito SemiBold"/>
              </a:rPr>
              <a:t>Now</a:t>
            </a:r>
            <a:endParaRPr sz="1500">
              <a:latin typeface="Nunito SemiBold"/>
              <a:ea typeface="Nunito SemiBold"/>
              <a:cs typeface="Nunito SemiBold"/>
              <a:sym typeface="Nunito SemiBold"/>
            </a:endParaRPr>
          </a:p>
        </p:txBody>
      </p:sp>
      <p:sp>
        <p:nvSpPr>
          <p:cNvPr id="442" name="Google Shape;442;p38"/>
          <p:cNvSpPr txBox="1"/>
          <p:nvPr/>
        </p:nvSpPr>
        <p:spPr>
          <a:xfrm>
            <a:off x="4987700" y="5732375"/>
            <a:ext cx="770400" cy="2481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500">
                <a:latin typeface="Nunito SemiBold"/>
                <a:ea typeface="Nunito SemiBold"/>
                <a:cs typeface="Nunito SemiBold"/>
                <a:sym typeface="Nunito SemiBold"/>
              </a:rPr>
              <a:t>Next </a:t>
            </a:r>
            <a:endParaRPr sz="1500">
              <a:latin typeface="Nunito SemiBold"/>
              <a:ea typeface="Nunito SemiBold"/>
              <a:cs typeface="Nunito SemiBold"/>
              <a:sym typeface="Nunito SemiBold"/>
            </a:endParaRPr>
          </a:p>
        </p:txBody>
      </p:sp>
      <p:sp>
        <p:nvSpPr>
          <p:cNvPr id="443" name="Google Shape;443;p38"/>
          <p:cNvSpPr txBox="1"/>
          <p:nvPr/>
        </p:nvSpPr>
        <p:spPr>
          <a:xfrm>
            <a:off x="8292970" y="5732375"/>
            <a:ext cx="1006500" cy="2481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en-US" sz="1500">
                <a:latin typeface="Nunito SemiBold"/>
                <a:ea typeface="Nunito SemiBold"/>
                <a:cs typeface="Nunito SemiBold"/>
                <a:sym typeface="Nunito SemiBold"/>
              </a:rPr>
              <a:t>Later</a:t>
            </a:r>
            <a:endParaRPr sz="1500">
              <a:latin typeface="Nunito SemiBold"/>
              <a:ea typeface="Nunito SemiBold"/>
              <a:cs typeface="Nunito SemiBold"/>
              <a:sym typeface="Nunito SemiBold"/>
            </a:endParaRPr>
          </a:p>
        </p:txBody>
      </p:sp>
      <p:sp>
        <p:nvSpPr>
          <p:cNvPr id="444" name="Google Shape;444;p38"/>
          <p:cNvSpPr/>
          <p:nvPr/>
        </p:nvSpPr>
        <p:spPr>
          <a:xfrm>
            <a:off x="2097325" y="4888650"/>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Onboarding</a:t>
            </a:r>
            <a:endParaRPr>
              <a:latin typeface="Nunito"/>
              <a:ea typeface="Nunito"/>
              <a:cs typeface="Nunito"/>
              <a:sym typeface="Nunito"/>
            </a:endParaRPr>
          </a:p>
        </p:txBody>
      </p:sp>
      <p:sp>
        <p:nvSpPr>
          <p:cNvPr id="445" name="Google Shape;445;p38"/>
          <p:cNvSpPr/>
          <p:nvPr/>
        </p:nvSpPr>
        <p:spPr>
          <a:xfrm>
            <a:off x="616667" y="1627200"/>
            <a:ext cx="1265100" cy="4087200"/>
          </a:xfrm>
          <a:prstGeom prst="rect">
            <a:avLst/>
          </a:prstGeom>
          <a:solidFill>
            <a:srgbClr val="FFD966"/>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46" name="Google Shape;446;p38"/>
          <p:cNvSpPr txBox="1"/>
          <p:nvPr/>
        </p:nvSpPr>
        <p:spPr>
          <a:xfrm>
            <a:off x="672267" y="3013467"/>
            <a:ext cx="1209600" cy="16920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i="1" lang="en-US" sz="1200">
                <a:latin typeface="Nunito"/>
                <a:ea typeface="Nunito"/>
                <a:cs typeface="Nunito"/>
                <a:sym typeface="Nunito"/>
              </a:rPr>
              <a:t>&gt; Ease of access to agent related data</a:t>
            </a:r>
            <a:endParaRPr i="1" sz="1200">
              <a:latin typeface="Nunito"/>
              <a:ea typeface="Nunito"/>
              <a:cs typeface="Nunito"/>
              <a:sym typeface="Nunito"/>
            </a:endParaRPr>
          </a:p>
          <a:p>
            <a:pPr indent="0" lvl="0" marL="0" rtl="0" algn="l">
              <a:spcBef>
                <a:spcPts val="0"/>
              </a:spcBef>
              <a:spcAft>
                <a:spcPts val="0"/>
              </a:spcAft>
              <a:buNone/>
            </a:pPr>
            <a:r>
              <a:rPr i="1" lang="en-US" sz="1200">
                <a:latin typeface="Nunito"/>
                <a:ea typeface="Nunito"/>
                <a:cs typeface="Nunito"/>
                <a:sym typeface="Nunito"/>
              </a:rPr>
              <a:t>&gt; Stop the reliance of spreadsheets to capture agent related data</a:t>
            </a:r>
            <a:endParaRPr i="1" sz="1200">
              <a:latin typeface="Nunito"/>
              <a:ea typeface="Nunito"/>
              <a:cs typeface="Nunito"/>
              <a:sym typeface="Nunito"/>
            </a:endParaRPr>
          </a:p>
          <a:p>
            <a:pPr indent="0" lvl="0" marL="0" rtl="0" algn="l">
              <a:spcBef>
                <a:spcPts val="0"/>
              </a:spcBef>
              <a:spcAft>
                <a:spcPts val="0"/>
              </a:spcAft>
              <a:buNone/>
            </a:pPr>
            <a:r>
              <a:rPr i="1" lang="en-US" sz="1200">
                <a:latin typeface="Nunito"/>
                <a:ea typeface="Nunito"/>
                <a:cs typeface="Nunito"/>
                <a:sym typeface="Nunito"/>
              </a:rPr>
              <a:t>&gt; Reduce Odoo license cost</a:t>
            </a:r>
            <a:endParaRPr i="1" sz="1200">
              <a:latin typeface="Nunito"/>
              <a:ea typeface="Nunito"/>
              <a:cs typeface="Nunito"/>
              <a:sym typeface="Nunito"/>
            </a:endParaRPr>
          </a:p>
        </p:txBody>
      </p:sp>
      <p:sp>
        <p:nvSpPr>
          <p:cNvPr id="447" name="Google Shape;447;p38"/>
          <p:cNvSpPr txBox="1"/>
          <p:nvPr/>
        </p:nvSpPr>
        <p:spPr>
          <a:xfrm>
            <a:off x="616667" y="1627200"/>
            <a:ext cx="1265100" cy="9207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US" sz="1300">
                <a:latin typeface="Nunito"/>
                <a:ea typeface="Nunito"/>
                <a:cs typeface="Nunito"/>
                <a:sym typeface="Nunito"/>
              </a:rPr>
              <a:t>Main objectives of Unified View of Agent Project</a:t>
            </a:r>
            <a:endParaRPr b="1" sz="1300">
              <a:latin typeface="Nunito"/>
              <a:ea typeface="Nunito"/>
              <a:cs typeface="Nunito"/>
              <a:sym typeface="Nunito"/>
            </a:endParaRPr>
          </a:p>
        </p:txBody>
      </p:sp>
      <p:sp>
        <p:nvSpPr>
          <p:cNvPr id="448" name="Google Shape;448;p38"/>
          <p:cNvSpPr/>
          <p:nvPr/>
        </p:nvSpPr>
        <p:spPr>
          <a:xfrm>
            <a:off x="2097325" y="4044925"/>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Offboarding</a:t>
            </a:r>
            <a:endParaRPr>
              <a:latin typeface="Nunito"/>
              <a:ea typeface="Nunito"/>
              <a:cs typeface="Nunito"/>
              <a:sym typeface="Nunito"/>
            </a:endParaRPr>
          </a:p>
        </p:txBody>
      </p:sp>
      <p:sp>
        <p:nvSpPr>
          <p:cNvPr id="449" name="Google Shape;449;p38"/>
          <p:cNvSpPr/>
          <p:nvPr/>
        </p:nvSpPr>
        <p:spPr>
          <a:xfrm>
            <a:off x="2097325" y="3201200"/>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Suspension</a:t>
            </a:r>
            <a:endParaRPr>
              <a:latin typeface="Nunito"/>
              <a:ea typeface="Nunito"/>
              <a:cs typeface="Nunito"/>
              <a:sym typeface="Nunito"/>
            </a:endParaRPr>
          </a:p>
        </p:txBody>
      </p:sp>
      <p:sp>
        <p:nvSpPr>
          <p:cNvPr id="450" name="Google Shape;450;p38"/>
          <p:cNvSpPr/>
          <p:nvPr/>
        </p:nvSpPr>
        <p:spPr>
          <a:xfrm>
            <a:off x="3910925" y="4902400"/>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Deposits</a:t>
            </a:r>
            <a:endParaRPr>
              <a:latin typeface="Nunito"/>
              <a:ea typeface="Nunito"/>
              <a:cs typeface="Nunito"/>
              <a:sym typeface="Nunito"/>
            </a:endParaRPr>
          </a:p>
        </p:txBody>
      </p:sp>
      <p:sp>
        <p:nvSpPr>
          <p:cNvPr id="451" name="Google Shape;451;p38"/>
          <p:cNvSpPr/>
          <p:nvPr/>
        </p:nvSpPr>
        <p:spPr>
          <a:xfrm>
            <a:off x="3898625" y="4044925"/>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 Relocation</a:t>
            </a:r>
            <a:endParaRPr>
              <a:latin typeface="Nunito"/>
              <a:ea typeface="Nunito"/>
              <a:cs typeface="Nunito"/>
              <a:sym typeface="Nunito"/>
            </a:endParaRPr>
          </a:p>
        </p:txBody>
      </p:sp>
      <p:sp>
        <p:nvSpPr>
          <p:cNvPr id="452" name="Google Shape;452;p38"/>
          <p:cNvSpPr/>
          <p:nvPr/>
        </p:nvSpPr>
        <p:spPr>
          <a:xfrm>
            <a:off x="5460575" y="4902400"/>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Agent Sales</a:t>
            </a:r>
            <a:endParaRPr>
              <a:latin typeface="Nunito"/>
              <a:ea typeface="Nunito"/>
              <a:cs typeface="Nunito"/>
              <a:sym typeface="Nunito"/>
            </a:endParaRPr>
          </a:p>
        </p:txBody>
      </p:sp>
      <p:sp>
        <p:nvSpPr>
          <p:cNvPr id="453" name="Google Shape;453;p38"/>
          <p:cNvSpPr/>
          <p:nvPr/>
        </p:nvSpPr>
        <p:spPr>
          <a:xfrm>
            <a:off x="5460588" y="4040000"/>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Shop visits </a:t>
            </a:r>
            <a:endParaRPr>
              <a:latin typeface="Nunito"/>
              <a:ea typeface="Nunito"/>
              <a:cs typeface="Nunito"/>
              <a:sym typeface="Nunito"/>
            </a:endParaRPr>
          </a:p>
        </p:txBody>
      </p:sp>
      <p:sp>
        <p:nvSpPr>
          <p:cNvPr id="454" name="Google Shape;454;p38"/>
          <p:cNvSpPr/>
          <p:nvPr/>
        </p:nvSpPr>
        <p:spPr>
          <a:xfrm>
            <a:off x="8700613" y="3166250"/>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Improve agent payments</a:t>
            </a:r>
            <a:endParaRPr>
              <a:latin typeface="Nunito"/>
              <a:ea typeface="Nunito"/>
              <a:cs typeface="Nunito"/>
              <a:sym typeface="Nunito"/>
            </a:endParaRPr>
          </a:p>
        </p:txBody>
      </p:sp>
      <p:sp>
        <p:nvSpPr>
          <p:cNvPr id="455" name="Google Shape;455;p38"/>
          <p:cNvSpPr/>
          <p:nvPr/>
        </p:nvSpPr>
        <p:spPr>
          <a:xfrm>
            <a:off x="7152775" y="4902400"/>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Deployment Field App</a:t>
            </a:r>
            <a:endParaRPr>
              <a:latin typeface="Nunito"/>
              <a:ea typeface="Nunito"/>
              <a:cs typeface="Nunito"/>
              <a:sym typeface="Nunito"/>
            </a:endParaRPr>
          </a:p>
        </p:txBody>
      </p:sp>
      <p:sp>
        <p:nvSpPr>
          <p:cNvPr id="456" name="Google Shape;456;p38"/>
          <p:cNvSpPr/>
          <p:nvPr/>
        </p:nvSpPr>
        <p:spPr>
          <a:xfrm>
            <a:off x="8700625" y="4902400"/>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Tags</a:t>
            </a:r>
            <a:endParaRPr>
              <a:latin typeface="Nunito"/>
              <a:ea typeface="Nunito"/>
              <a:cs typeface="Nunito"/>
              <a:sym typeface="Nunito"/>
            </a:endParaRPr>
          </a:p>
        </p:txBody>
      </p:sp>
      <p:sp>
        <p:nvSpPr>
          <p:cNvPr id="457" name="Google Shape;457;p38"/>
          <p:cNvSpPr/>
          <p:nvPr/>
        </p:nvSpPr>
        <p:spPr>
          <a:xfrm>
            <a:off x="8700625" y="4016975"/>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Custom Fields</a:t>
            </a:r>
            <a:endParaRPr>
              <a:latin typeface="Nunito"/>
              <a:ea typeface="Nunito"/>
              <a:cs typeface="Nunito"/>
              <a:sym typeface="Nunito"/>
            </a:endParaRPr>
          </a:p>
        </p:txBody>
      </p:sp>
      <p:sp>
        <p:nvSpPr>
          <p:cNvPr id="458" name="Google Shape;458;p38"/>
          <p:cNvSpPr/>
          <p:nvPr/>
        </p:nvSpPr>
        <p:spPr>
          <a:xfrm>
            <a:off x="7152775" y="4016975"/>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Agent Issue Visibility</a:t>
            </a:r>
            <a:endParaRPr>
              <a:latin typeface="Nunito"/>
              <a:ea typeface="Nunito"/>
              <a:cs typeface="Nunito"/>
              <a:sym typeface="Nunito"/>
            </a:endParaRPr>
          </a:p>
        </p:txBody>
      </p:sp>
      <p:sp>
        <p:nvSpPr>
          <p:cNvPr id="459" name="Google Shape;459;p38"/>
          <p:cNvSpPr/>
          <p:nvPr/>
        </p:nvSpPr>
        <p:spPr>
          <a:xfrm>
            <a:off x="7152763" y="3201200"/>
            <a:ext cx="1361700" cy="688500"/>
          </a:xfrm>
          <a:prstGeom prst="rect">
            <a:avLst/>
          </a:prstGeom>
          <a:solidFill>
            <a:srgbClr val="65D9F8"/>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lang="en-US">
                <a:latin typeface="Nunito"/>
                <a:ea typeface="Nunito"/>
                <a:cs typeface="Nunito"/>
                <a:sym typeface="Nunito"/>
              </a:rPr>
              <a:t>ARR assignment</a:t>
            </a:r>
            <a:endParaRPr>
              <a:latin typeface="Nunito"/>
              <a:ea typeface="Nunito"/>
              <a:cs typeface="Nunito"/>
              <a:sym typeface="Nuni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39"/>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MVP for managing Agent Network on system</a:t>
            </a:r>
            <a:endParaRPr/>
          </a:p>
        </p:txBody>
      </p:sp>
      <p:sp>
        <p:nvSpPr>
          <p:cNvPr id="181" name="Google Shape;181;p21"/>
          <p:cNvSpPr txBox="1"/>
          <p:nvPr>
            <p:ph idx="1" type="subTitle"/>
          </p:nvPr>
        </p:nvSpPr>
        <p:spPr>
          <a:xfrm>
            <a:off x="443700" y="1141550"/>
            <a:ext cx="3887400" cy="4851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400"/>
              <a:t>The MVP (minimum viable product) for managing the agent network on system is constantly changing as we learn more about running the business.</a:t>
            </a:r>
            <a:endParaRPr sz="1400"/>
          </a:p>
          <a:p>
            <a:pPr indent="0" lvl="0" marL="0" rtl="0" algn="l">
              <a:spcBef>
                <a:spcPts val="1000"/>
              </a:spcBef>
              <a:spcAft>
                <a:spcPts val="0"/>
              </a:spcAft>
              <a:buNone/>
            </a:pPr>
            <a:r>
              <a:rPr lang="en-US" sz="1400"/>
              <a:t>Replicating existing fields in spreadsheet covers the goal of replacing spreadsheets but will quickly be out of sync if another process not on system changes that status.</a:t>
            </a:r>
            <a:endParaRPr sz="1400"/>
          </a:p>
          <a:p>
            <a:pPr indent="0" lvl="0" marL="0" rtl="0" algn="l">
              <a:spcBef>
                <a:spcPts val="1000"/>
              </a:spcBef>
              <a:spcAft>
                <a:spcPts val="0"/>
              </a:spcAft>
              <a:buNone/>
            </a:pPr>
            <a:r>
              <a:rPr lang="en-US" sz="1400"/>
              <a:t>Replicating all processes on system will take time and mean value of the UVA workstream won’t be achieved until late 2021.</a:t>
            </a:r>
            <a:endParaRPr sz="1400"/>
          </a:p>
          <a:p>
            <a:pPr indent="0" lvl="0" marL="0" rtl="0" algn="l">
              <a:spcBef>
                <a:spcPts val="1000"/>
              </a:spcBef>
              <a:spcAft>
                <a:spcPts val="0"/>
              </a:spcAft>
              <a:buNone/>
            </a:pPr>
            <a:r>
              <a:rPr lang="en-US" sz="1400"/>
              <a:t>The MVP is somewhere in the middle taking into account how agents, shops and KPs move through the lifecycle.</a:t>
            </a:r>
            <a:endParaRPr sz="1400"/>
          </a:p>
          <a:p>
            <a:pPr indent="0" lvl="0" marL="0" rtl="0" algn="l">
              <a:spcBef>
                <a:spcPts val="1000"/>
              </a:spcBef>
              <a:spcAft>
                <a:spcPts val="0"/>
              </a:spcAft>
              <a:buNone/>
            </a:pPr>
            <a:r>
              <a:rPr lang="en-US" sz="1400"/>
              <a:t>It’s important to note the MVP is not the end of development on the agent network platform …. </a:t>
            </a:r>
            <a:endParaRPr sz="1400"/>
          </a:p>
        </p:txBody>
      </p:sp>
      <p:sp>
        <p:nvSpPr>
          <p:cNvPr id="182" name="Google Shape;182;p21"/>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183" name="Google Shape;183;p21"/>
          <p:cNvSpPr/>
          <p:nvPr/>
        </p:nvSpPr>
        <p:spPr>
          <a:xfrm>
            <a:off x="5519100" y="1634600"/>
            <a:ext cx="4341300" cy="39591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latin typeface="Nunito"/>
                <a:ea typeface="Nunito"/>
                <a:cs typeface="Nunito"/>
                <a:sym typeface="Nunito"/>
              </a:rPr>
              <a:t>Agent Network Processes</a:t>
            </a:r>
            <a:endParaRPr sz="2100">
              <a:latin typeface="Nunito"/>
              <a:ea typeface="Nunito"/>
              <a:cs typeface="Nunito"/>
              <a:sym typeface="Nunito"/>
            </a:endParaRPr>
          </a:p>
        </p:txBody>
      </p:sp>
      <p:cxnSp>
        <p:nvCxnSpPr>
          <p:cNvPr id="184" name="Google Shape;184;p21"/>
          <p:cNvCxnSpPr/>
          <p:nvPr/>
        </p:nvCxnSpPr>
        <p:spPr>
          <a:xfrm flipH="1" rot="10800000">
            <a:off x="5252925" y="4981050"/>
            <a:ext cx="5196300" cy="11400"/>
          </a:xfrm>
          <a:prstGeom prst="straightConnector1">
            <a:avLst/>
          </a:prstGeom>
          <a:noFill/>
          <a:ln cap="flat" cmpd="sng" w="9525">
            <a:solidFill>
              <a:schemeClr val="dk2"/>
            </a:solidFill>
            <a:prstDash val="solid"/>
            <a:round/>
            <a:headEnd len="med" w="med" type="none"/>
            <a:tailEnd len="med" w="med" type="none"/>
          </a:ln>
        </p:spPr>
      </p:cxnSp>
      <p:cxnSp>
        <p:nvCxnSpPr>
          <p:cNvPr id="185" name="Google Shape;185;p21"/>
          <p:cNvCxnSpPr/>
          <p:nvPr/>
        </p:nvCxnSpPr>
        <p:spPr>
          <a:xfrm flipH="1" rot="10800000">
            <a:off x="5252925" y="4295250"/>
            <a:ext cx="5196300" cy="11400"/>
          </a:xfrm>
          <a:prstGeom prst="straightConnector1">
            <a:avLst/>
          </a:prstGeom>
          <a:noFill/>
          <a:ln cap="flat" cmpd="sng" w="28575">
            <a:solidFill>
              <a:srgbClr val="65D9F8"/>
            </a:solidFill>
            <a:prstDash val="solid"/>
            <a:round/>
            <a:headEnd len="med" w="med" type="none"/>
            <a:tailEnd len="med" w="med" type="none"/>
          </a:ln>
        </p:spPr>
      </p:cxnSp>
      <p:cxnSp>
        <p:nvCxnSpPr>
          <p:cNvPr id="186" name="Google Shape;186;p21"/>
          <p:cNvCxnSpPr/>
          <p:nvPr/>
        </p:nvCxnSpPr>
        <p:spPr>
          <a:xfrm flipH="1" rot="10800000">
            <a:off x="5234100" y="2354275"/>
            <a:ext cx="5196300" cy="11400"/>
          </a:xfrm>
          <a:prstGeom prst="straightConnector1">
            <a:avLst/>
          </a:prstGeom>
          <a:noFill/>
          <a:ln cap="flat" cmpd="sng" w="9525">
            <a:solidFill>
              <a:schemeClr val="dk2"/>
            </a:solidFill>
            <a:prstDash val="solid"/>
            <a:round/>
            <a:headEnd len="med" w="med" type="none"/>
            <a:tailEnd len="med" w="med" type="none"/>
          </a:ln>
        </p:spPr>
      </p:cxnSp>
      <p:sp>
        <p:nvSpPr>
          <p:cNvPr id="187" name="Google Shape;187;p21"/>
          <p:cNvSpPr txBox="1"/>
          <p:nvPr/>
        </p:nvSpPr>
        <p:spPr>
          <a:xfrm>
            <a:off x="10614775" y="4741375"/>
            <a:ext cx="13722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SemiBold"/>
                <a:ea typeface="Nunito SemiBold"/>
                <a:cs typeface="Nunito SemiBold"/>
                <a:sym typeface="Nunito SemiBold"/>
              </a:rPr>
              <a:t>Replicating fields in spreadsheet</a:t>
            </a:r>
            <a:endParaRPr>
              <a:latin typeface="Nunito SemiBold"/>
              <a:ea typeface="Nunito SemiBold"/>
              <a:cs typeface="Nunito SemiBold"/>
              <a:sym typeface="Nunito SemiBold"/>
            </a:endParaRPr>
          </a:p>
        </p:txBody>
      </p:sp>
      <p:sp>
        <p:nvSpPr>
          <p:cNvPr id="188" name="Google Shape;188;p21"/>
          <p:cNvSpPr txBox="1"/>
          <p:nvPr/>
        </p:nvSpPr>
        <p:spPr>
          <a:xfrm>
            <a:off x="10614775" y="4072350"/>
            <a:ext cx="13722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SemiBold"/>
                <a:ea typeface="Nunito SemiBold"/>
                <a:cs typeface="Nunito SemiBold"/>
                <a:sym typeface="Nunito SemiBold"/>
              </a:rPr>
              <a:t>MVP</a:t>
            </a:r>
            <a:endParaRPr>
              <a:latin typeface="Nunito SemiBold"/>
              <a:ea typeface="Nunito SemiBold"/>
              <a:cs typeface="Nunito SemiBold"/>
              <a:sym typeface="Nunito SemiBold"/>
            </a:endParaRPr>
          </a:p>
        </p:txBody>
      </p:sp>
      <p:sp>
        <p:nvSpPr>
          <p:cNvPr id="189" name="Google Shape;189;p21"/>
          <p:cNvSpPr txBox="1"/>
          <p:nvPr/>
        </p:nvSpPr>
        <p:spPr>
          <a:xfrm>
            <a:off x="10614775" y="2131375"/>
            <a:ext cx="13722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SemiBold"/>
                <a:ea typeface="Nunito SemiBold"/>
                <a:cs typeface="Nunito SemiBold"/>
                <a:sym typeface="Nunito SemiBold"/>
              </a:rPr>
              <a:t>All agent related processes on system.</a:t>
            </a:r>
            <a:endParaRPr>
              <a:latin typeface="Nunito SemiBold"/>
              <a:ea typeface="Nunito SemiBold"/>
              <a:cs typeface="Nunito SemiBold"/>
              <a:sym typeface="Nunito SemiBold"/>
            </a:endParaRPr>
          </a:p>
        </p:txBody>
      </p:sp>
      <p:cxnSp>
        <p:nvCxnSpPr>
          <p:cNvPr id="190" name="Google Shape;190;p21"/>
          <p:cNvCxnSpPr/>
          <p:nvPr/>
        </p:nvCxnSpPr>
        <p:spPr>
          <a:xfrm>
            <a:off x="4909500" y="1364675"/>
            <a:ext cx="1800" cy="4397700"/>
          </a:xfrm>
          <a:prstGeom prst="straightConnector1">
            <a:avLst/>
          </a:prstGeom>
          <a:noFill/>
          <a:ln cap="flat" cmpd="sng" w="38100">
            <a:solidFill>
              <a:schemeClr val="dk2"/>
            </a:solidFill>
            <a:prstDash val="solid"/>
            <a:round/>
            <a:headEnd len="med" w="med" type="triangle"/>
            <a:tailEnd len="med" w="med" type="none"/>
          </a:ln>
        </p:spPr>
      </p:cxnSp>
      <p:sp>
        <p:nvSpPr>
          <p:cNvPr id="191" name="Google Shape;191;p21"/>
          <p:cNvSpPr txBox="1"/>
          <p:nvPr/>
        </p:nvSpPr>
        <p:spPr>
          <a:xfrm>
            <a:off x="4226350" y="1043813"/>
            <a:ext cx="1372200" cy="4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a:latin typeface="Nunito SemiBold"/>
                <a:ea typeface="Nunito SemiBold"/>
                <a:cs typeface="Nunito SemiBold"/>
                <a:sym typeface="Nunito SemiBold"/>
              </a:rPr>
              <a:t>Time</a:t>
            </a:r>
            <a:endParaRPr>
              <a:latin typeface="Nunito SemiBold"/>
              <a:ea typeface="Nunito SemiBold"/>
              <a:cs typeface="Nunito SemiBold"/>
              <a:sym typeface="Nunito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2"/>
          <p:cNvSpPr txBox="1"/>
          <p:nvPr>
            <p:ph idx="1" type="subTitle"/>
          </p:nvPr>
        </p:nvSpPr>
        <p:spPr>
          <a:xfrm>
            <a:off x="3442975" y="1408675"/>
            <a:ext cx="8137800" cy="4851900"/>
          </a:xfrm>
          <a:prstGeom prst="rect">
            <a:avLst/>
          </a:prstGeom>
        </p:spPr>
        <p:txBody>
          <a:bodyPr anchorCtr="0" anchor="t" bIns="45700" lIns="91425" spcFirstLastPara="1" rIns="91425" wrap="square" tIns="45700">
            <a:noAutofit/>
          </a:bodyPr>
          <a:lstStyle/>
          <a:p>
            <a:pPr indent="-317500" lvl="0" marL="457200" rtl="0" algn="l">
              <a:spcBef>
                <a:spcPts val="1000"/>
              </a:spcBef>
              <a:spcAft>
                <a:spcPts val="0"/>
              </a:spcAft>
              <a:buSzPts val="1400"/>
              <a:buChar char="●"/>
            </a:pPr>
            <a:r>
              <a:rPr lang="en-US" sz="1400"/>
              <a:t>An agent is the individual with who KOKO enters an agreement to provide KOKOpoints.</a:t>
            </a:r>
            <a:endParaRPr sz="1400"/>
          </a:p>
          <a:p>
            <a:pPr indent="-317500" lvl="0" marL="457200" rtl="0" algn="l">
              <a:spcBef>
                <a:spcPts val="2000"/>
              </a:spcBef>
              <a:spcAft>
                <a:spcPts val="0"/>
              </a:spcAft>
              <a:buSzPts val="1400"/>
              <a:buChar char="●"/>
            </a:pPr>
            <a:r>
              <a:rPr lang="en-US" sz="1400"/>
              <a:t>The shop is the location the agent provides for KOKOpoints. An agent can own many shops.</a:t>
            </a:r>
            <a:endParaRPr sz="1400"/>
          </a:p>
          <a:p>
            <a:pPr indent="-317500" lvl="0" marL="457200" rtl="0" algn="l">
              <a:spcBef>
                <a:spcPts val="2000"/>
              </a:spcBef>
              <a:spcAft>
                <a:spcPts val="0"/>
              </a:spcAft>
              <a:buSzPts val="1400"/>
              <a:buChar char="●"/>
            </a:pPr>
            <a:r>
              <a:rPr lang="en-US" sz="1400"/>
              <a:t>Customers visit shops to buy fuel from KOKOpoints. We are trialling multiple KPs in shops.</a:t>
            </a:r>
            <a:endParaRPr sz="1400"/>
          </a:p>
          <a:p>
            <a:pPr indent="-317500" lvl="0" marL="457200" rtl="0" algn="l">
              <a:spcBef>
                <a:spcPts val="2000"/>
              </a:spcBef>
              <a:spcAft>
                <a:spcPts val="2000"/>
              </a:spcAft>
              <a:buSzPts val="1400"/>
              <a:buChar char="●"/>
            </a:pPr>
            <a:r>
              <a:rPr lang="en-US" sz="1400"/>
              <a:t>Each of these entities have their own lifecycle which is often dependent on an event / process of another entity. For example a shop is only active once a KP has been deployed and commissioned.</a:t>
            </a:r>
            <a:endParaRPr sz="1400"/>
          </a:p>
        </p:txBody>
      </p:sp>
      <p:pic>
        <p:nvPicPr>
          <p:cNvPr id="197" name="Google Shape;197;p22"/>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98" name="Google Shape;198;p22"/>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Agents, shops and KPs</a:t>
            </a:r>
            <a:endParaRPr/>
          </a:p>
        </p:txBody>
      </p:sp>
      <p:sp>
        <p:nvSpPr>
          <p:cNvPr id="199" name="Google Shape;199;p22"/>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00" name="Google Shape;200;p22"/>
          <p:cNvGraphicFramePr/>
          <p:nvPr/>
        </p:nvGraphicFramePr>
        <p:xfrm>
          <a:off x="4067300" y="4229100"/>
          <a:ext cx="3000000" cy="3000000"/>
        </p:xfrm>
        <a:graphic>
          <a:graphicData uri="http://schemas.openxmlformats.org/drawingml/2006/table">
            <a:tbl>
              <a:tblPr>
                <a:noFill/>
                <a:tableStyleId>{9A7051B7-9EF6-4AF5-AF65-3899E223C65B}</a:tableStyleId>
              </a:tblPr>
              <a:tblGrid>
                <a:gridCol w="1888325"/>
                <a:gridCol w="1888325"/>
                <a:gridCol w="1888325"/>
                <a:gridCol w="1590075"/>
              </a:tblGrid>
              <a:tr h="396200">
                <a:tc>
                  <a:txBody>
                    <a:bodyPr/>
                    <a:lstStyle/>
                    <a:p>
                      <a:pPr indent="0" lvl="0" marL="0" rtl="0" algn="ctr">
                        <a:spcBef>
                          <a:spcPts val="0"/>
                        </a:spcBef>
                        <a:spcAft>
                          <a:spcPts val="0"/>
                        </a:spcAft>
                        <a:buNone/>
                      </a:pPr>
                      <a:r>
                        <a:rPr lang="en-US">
                          <a:latin typeface="Nunito"/>
                          <a:ea typeface="Nunito"/>
                          <a:cs typeface="Nunito"/>
                          <a:sym typeface="Nunito"/>
                        </a:rPr>
                        <a:t>Entity</a:t>
                      </a:r>
                      <a:endParaRPr>
                        <a:latin typeface="Nunito"/>
                        <a:ea typeface="Nunito"/>
                        <a:cs typeface="Nunito"/>
                        <a:sym typeface="Nunito"/>
                      </a:endParaRPr>
                    </a:p>
                  </a:txBody>
                  <a:tcPr marT="91425" marB="91425" marR="91425" marL="91425"/>
                </a:tc>
                <a:tc gridSpan="3">
                  <a:txBody>
                    <a:bodyPr/>
                    <a:lstStyle/>
                    <a:p>
                      <a:pPr indent="0" lvl="0" marL="0" rtl="0" algn="ctr">
                        <a:spcBef>
                          <a:spcPts val="0"/>
                        </a:spcBef>
                        <a:spcAft>
                          <a:spcPts val="0"/>
                        </a:spcAft>
                        <a:buNone/>
                      </a:pPr>
                      <a:r>
                        <a:rPr lang="en-US">
                          <a:latin typeface="Nunito"/>
                          <a:ea typeface="Nunito"/>
                          <a:cs typeface="Nunito"/>
                          <a:sym typeface="Nunito"/>
                        </a:rPr>
                        <a:t>Lifecycle Phases</a:t>
                      </a:r>
                      <a:endParaRPr>
                        <a:latin typeface="Nunito"/>
                        <a:ea typeface="Nunito"/>
                        <a:cs typeface="Nunito"/>
                        <a:sym typeface="Nunito"/>
                      </a:endParaRPr>
                    </a:p>
                  </a:txBody>
                  <a:tcPr marT="91425" marB="91425" marR="91425" marL="91425"/>
                </a:tc>
                <a:tc hMerge="1"/>
                <a:tc hMerge="1"/>
              </a:tr>
              <a:tr h="381000">
                <a:tc>
                  <a:txBody>
                    <a:bodyPr/>
                    <a:lstStyle/>
                    <a:p>
                      <a:pPr indent="0" lvl="0" marL="0" rtl="0" algn="ctr">
                        <a:spcBef>
                          <a:spcPts val="0"/>
                        </a:spcBef>
                        <a:spcAft>
                          <a:spcPts val="0"/>
                        </a:spcAft>
                        <a:buNone/>
                      </a:pPr>
                      <a:r>
                        <a:rPr lang="en-US">
                          <a:latin typeface="Nunito"/>
                          <a:ea typeface="Nunito"/>
                          <a:cs typeface="Nunito"/>
                          <a:sym typeface="Nunito"/>
                        </a:rPr>
                        <a:t>Agent </a:t>
                      </a:r>
                      <a:endParaRPr>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US">
                          <a:latin typeface="Nunito"/>
                          <a:ea typeface="Nunito"/>
                          <a:cs typeface="Nunito"/>
                          <a:sym typeface="Nunito"/>
                        </a:rPr>
                        <a:t>Prospect</a:t>
                      </a:r>
                      <a:endParaRPr>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US">
                          <a:latin typeface="Nunito"/>
                          <a:ea typeface="Nunito"/>
                          <a:cs typeface="Nunito"/>
                          <a:sym typeface="Nunito"/>
                        </a:rPr>
                        <a:t>Active</a:t>
                      </a:r>
                      <a:endParaRPr>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US">
                          <a:latin typeface="Nunito"/>
                          <a:ea typeface="Nunito"/>
                          <a:cs typeface="Nunito"/>
                          <a:sym typeface="Nunito"/>
                        </a:rPr>
                        <a:t>Inactive</a:t>
                      </a:r>
                      <a:endParaRPr>
                        <a:latin typeface="Nunito"/>
                        <a:ea typeface="Nunito"/>
                        <a:cs typeface="Nunito"/>
                        <a:sym typeface="Nunito"/>
                      </a:endParaRPr>
                    </a:p>
                  </a:txBody>
                  <a:tcPr marT="91425" marB="91425" marR="91425" marL="91425"/>
                </a:tc>
              </a:tr>
              <a:tr h="381000">
                <a:tc>
                  <a:txBody>
                    <a:bodyPr/>
                    <a:lstStyle/>
                    <a:p>
                      <a:pPr indent="0" lvl="0" marL="0" rtl="0" algn="ctr">
                        <a:spcBef>
                          <a:spcPts val="0"/>
                        </a:spcBef>
                        <a:spcAft>
                          <a:spcPts val="0"/>
                        </a:spcAft>
                        <a:buNone/>
                      </a:pPr>
                      <a:r>
                        <a:rPr lang="en-US">
                          <a:latin typeface="Nunito"/>
                          <a:ea typeface="Nunito"/>
                          <a:cs typeface="Nunito"/>
                          <a:sym typeface="Nunito"/>
                        </a:rPr>
                        <a:t>Shop</a:t>
                      </a:r>
                      <a:endParaRPr>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US">
                          <a:solidFill>
                            <a:schemeClr val="dk1"/>
                          </a:solidFill>
                          <a:latin typeface="Nunito"/>
                          <a:ea typeface="Nunito"/>
                          <a:cs typeface="Nunito"/>
                          <a:sym typeface="Nunito"/>
                        </a:rPr>
                        <a:t>Enrolled</a:t>
                      </a:r>
                      <a:endParaRPr>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US">
                          <a:solidFill>
                            <a:schemeClr val="dk1"/>
                          </a:solidFill>
                          <a:latin typeface="Nunito"/>
                          <a:ea typeface="Nunito"/>
                          <a:cs typeface="Nunito"/>
                          <a:sym typeface="Nunito"/>
                        </a:rPr>
                        <a:t>Operational</a:t>
                      </a:r>
                      <a:endParaRPr>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US">
                          <a:solidFill>
                            <a:schemeClr val="dk1"/>
                          </a:solidFill>
                          <a:latin typeface="Nunito"/>
                          <a:ea typeface="Nunito"/>
                          <a:cs typeface="Nunito"/>
                          <a:sym typeface="Nunito"/>
                        </a:rPr>
                        <a:t>Terminated</a:t>
                      </a:r>
                      <a:endParaRPr>
                        <a:latin typeface="Nunito"/>
                        <a:ea typeface="Nunito"/>
                        <a:cs typeface="Nunito"/>
                        <a:sym typeface="Nunito"/>
                      </a:endParaRPr>
                    </a:p>
                  </a:txBody>
                  <a:tcPr marT="91425" marB="91425" marR="91425" marL="91425"/>
                </a:tc>
              </a:tr>
              <a:tr h="396200">
                <a:tc>
                  <a:txBody>
                    <a:bodyPr/>
                    <a:lstStyle/>
                    <a:p>
                      <a:pPr indent="0" lvl="0" marL="0" rtl="0" algn="ctr">
                        <a:spcBef>
                          <a:spcPts val="0"/>
                        </a:spcBef>
                        <a:spcAft>
                          <a:spcPts val="0"/>
                        </a:spcAft>
                        <a:buNone/>
                      </a:pPr>
                      <a:r>
                        <a:rPr lang="en-US">
                          <a:latin typeface="Nunito"/>
                          <a:ea typeface="Nunito"/>
                          <a:cs typeface="Nunito"/>
                          <a:sym typeface="Nunito"/>
                        </a:rPr>
                        <a:t>KOKO Point</a:t>
                      </a:r>
                      <a:endParaRPr>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US">
                          <a:latin typeface="Nunito"/>
                          <a:ea typeface="Nunito"/>
                          <a:cs typeface="Nunito"/>
                          <a:sym typeface="Nunito"/>
                        </a:rPr>
                        <a:t>Warehouse</a:t>
                      </a:r>
                      <a:endParaRPr>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US">
                          <a:latin typeface="Nunito"/>
                          <a:ea typeface="Nunito"/>
                          <a:cs typeface="Nunito"/>
                          <a:sym typeface="Nunito"/>
                        </a:rPr>
                        <a:t>Deployed</a:t>
                      </a:r>
                      <a:endParaRPr>
                        <a:latin typeface="Nunito"/>
                        <a:ea typeface="Nunito"/>
                        <a:cs typeface="Nunito"/>
                        <a:sym typeface="Nunito"/>
                      </a:endParaRPr>
                    </a:p>
                  </a:txBody>
                  <a:tcPr marT="91425" marB="91425" marR="91425" marL="91425"/>
                </a:tc>
                <a:tc>
                  <a:txBody>
                    <a:bodyPr/>
                    <a:lstStyle/>
                    <a:p>
                      <a:pPr indent="0" lvl="0" marL="0" rtl="0" algn="ctr">
                        <a:spcBef>
                          <a:spcPts val="0"/>
                        </a:spcBef>
                        <a:spcAft>
                          <a:spcPts val="0"/>
                        </a:spcAft>
                        <a:buNone/>
                      </a:pPr>
                      <a:r>
                        <a:rPr lang="en-US">
                          <a:latin typeface="Nunito"/>
                          <a:ea typeface="Nunito"/>
                          <a:cs typeface="Nunito"/>
                          <a:sym typeface="Nunito"/>
                        </a:rPr>
                        <a:t>Scrapped</a:t>
                      </a:r>
                      <a:endParaRPr>
                        <a:latin typeface="Nunito"/>
                        <a:ea typeface="Nunito"/>
                        <a:cs typeface="Nunito"/>
                        <a:sym typeface="Nunito"/>
                      </a:endParaRPr>
                    </a:p>
                  </a:txBody>
                  <a:tcPr marT="91425" marB="91425" marR="91425" marL="91425"/>
                </a:tc>
              </a:tr>
            </a:tbl>
          </a:graphicData>
        </a:graphic>
      </p:graphicFrame>
      <p:sp>
        <p:nvSpPr>
          <p:cNvPr id="201" name="Google Shape;201;p22"/>
          <p:cNvSpPr/>
          <p:nvPr/>
        </p:nvSpPr>
        <p:spPr>
          <a:xfrm>
            <a:off x="923125" y="1760801"/>
            <a:ext cx="1383600" cy="662700"/>
          </a:xfrm>
          <a:prstGeom prst="rect">
            <a:avLst/>
          </a:prstGeom>
          <a:solidFill>
            <a:srgbClr val="65D9F8"/>
          </a:solidFill>
          <a:ln cap="flat" cmpd="sng" w="19050">
            <a:solidFill>
              <a:srgbClr val="65D9F8"/>
            </a:solidFill>
            <a:prstDash val="solid"/>
            <a:round/>
            <a:headEnd len="sm" w="sm" type="none"/>
            <a:tailEnd len="sm" w="sm" type="none"/>
          </a:ln>
        </p:spPr>
        <p:txBody>
          <a:bodyPr anchorCtr="0" anchor="ctr" bIns="68575" lIns="68575" spcFirstLastPara="1" rIns="68575" wrap="square" tIns="68575">
            <a:noAutofit/>
          </a:bodyPr>
          <a:lstStyle/>
          <a:p>
            <a:pPr indent="0" lvl="0" marL="0" rtl="0" algn="ctr">
              <a:spcBef>
                <a:spcPts val="0"/>
              </a:spcBef>
              <a:spcAft>
                <a:spcPts val="0"/>
              </a:spcAft>
              <a:buNone/>
            </a:pPr>
            <a:r>
              <a:rPr b="1" lang="en-US" sz="1100">
                <a:solidFill>
                  <a:srgbClr val="FFFFFF"/>
                </a:solidFill>
                <a:latin typeface="Nunito"/>
                <a:ea typeface="Nunito"/>
                <a:cs typeface="Nunito"/>
                <a:sym typeface="Nunito"/>
              </a:rPr>
              <a:t>Agent</a:t>
            </a:r>
            <a:endParaRPr b="1" sz="1100">
              <a:solidFill>
                <a:srgbClr val="FFFFFF"/>
              </a:solidFill>
              <a:latin typeface="Nunito"/>
              <a:ea typeface="Nunito"/>
              <a:cs typeface="Nunito"/>
              <a:sym typeface="Nunito"/>
            </a:endParaRPr>
          </a:p>
        </p:txBody>
      </p:sp>
      <p:sp>
        <p:nvSpPr>
          <p:cNvPr id="202" name="Google Shape;202;p22"/>
          <p:cNvSpPr/>
          <p:nvPr/>
        </p:nvSpPr>
        <p:spPr>
          <a:xfrm>
            <a:off x="922225" y="3335426"/>
            <a:ext cx="1383600" cy="573900"/>
          </a:xfrm>
          <a:prstGeom prst="rect">
            <a:avLst/>
          </a:prstGeom>
          <a:solidFill>
            <a:srgbClr val="65D9F8"/>
          </a:solidFill>
          <a:ln cap="flat" cmpd="sng" w="19050">
            <a:solidFill>
              <a:srgbClr val="65D9F8"/>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None/>
            </a:pPr>
            <a:r>
              <a:rPr b="1" lang="en-US" sz="1100">
                <a:solidFill>
                  <a:srgbClr val="FFFFFF"/>
                </a:solidFill>
                <a:latin typeface="Nunito"/>
                <a:ea typeface="Nunito"/>
                <a:cs typeface="Nunito"/>
                <a:sym typeface="Nunito"/>
              </a:rPr>
              <a:t>Shop</a:t>
            </a:r>
            <a:endParaRPr b="1" sz="1100">
              <a:solidFill>
                <a:srgbClr val="FFFFFF"/>
              </a:solidFill>
              <a:latin typeface="Nunito"/>
              <a:ea typeface="Nunito"/>
              <a:cs typeface="Nunito"/>
              <a:sym typeface="Nunito"/>
            </a:endParaRPr>
          </a:p>
        </p:txBody>
      </p:sp>
      <p:cxnSp>
        <p:nvCxnSpPr>
          <p:cNvPr id="203" name="Google Shape;203;p22"/>
          <p:cNvCxnSpPr>
            <a:stCxn id="202" idx="0"/>
            <a:endCxn id="201" idx="2"/>
          </p:cNvCxnSpPr>
          <p:nvPr/>
        </p:nvCxnSpPr>
        <p:spPr>
          <a:xfrm flipH="1" rot="10800000">
            <a:off x="1614025" y="2423426"/>
            <a:ext cx="900" cy="912000"/>
          </a:xfrm>
          <a:prstGeom prst="straightConnector1">
            <a:avLst/>
          </a:prstGeom>
          <a:noFill/>
          <a:ln cap="flat" cmpd="sng" w="19050">
            <a:solidFill>
              <a:srgbClr val="B7B7B7"/>
            </a:solidFill>
            <a:prstDash val="dash"/>
            <a:round/>
            <a:headEnd len="med" w="med" type="none"/>
            <a:tailEnd len="med" w="med" type="none"/>
          </a:ln>
        </p:spPr>
      </p:cxnSp>
      <p:cxnSp>
        <p:nvCxnSpPr>
          <p:cNvPr id="204" name="Google Shape;204;p22"/>
          <p:cNvCxnSpPr>
            <a:stCxn id="205" idx="0"/>
            <a:endCxn id="202" idx="2"/>
          </p:cNvCxnSpPr>
          <p:nvPr/>
        </p:nvCxnSpPr>
        <p:spPr>
          <a:xfrm rot="10800000">
            <a:off x="1614151" y="3909204"/>
            <a:ext cx="6000" cy="1064400"/>
          </a:xfrm>
          <a:prstGeom prst="straightConnector1">
            <a:avLst/>
          </a:prstGeom>
          <a:noFill/>
          <a:ln cap="flat" cmpd="sng" w="19050">
            <a:solidFill>
              <a:srgbClr val="B7B7B7"/>
            </a:solidFill>
            <a:prstDash val="dash"/>
            <a:round/>
            <a:headEnd len="med" w="med" type="none"/>
            <a:tailEnd len="med" w="med" type="none"/>
          </a:ln>
        </p:spPr>
      </p:cxnSp>
      <p:sp>
        <p:nvSpPr>
          <p:cNvPr id="206" name="Google Shape;206;p22"/>
          <p:cNvSpPr txBox="1"/>
          <p:nvPr/>
        </p:nvSpPr>
        <p:spPr>
          <a:xfrm>
            <a:off x="1588256" y="2791847"/>
            <a:ext cx="913500" cy="257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i="1" lang="en-US" sz="900">
                <a:solidFill>
                  <a:srgbClr val="65D9F8"/>
                </a:solidFill>
                <a:latin typeface="Nunito"/>
                <a:ea typeface="Nunito"/>
                <a:cs typeface="Nunito"/>
                <a:sym typeface="Nunito"/>
              </a:rPr>
              <a:t>owns</a:t>
            </a:r>
            <a:endParaRPr b="1" i="1" sz="900">
              <a:solidFill>
                <a:srgbClr val="65D9F8"/>
              </a:solidFill>
              <a:latin typeface="Nunito"/>
              <a:ea typeface="Nunito"/>
              <a:cs typeface="Nunito"/>
              <a:sym typeface="Nunito"/>
            </a:endParaRPr>
          </a:p>
        </p:txBody>
      </p:sp>
      <p:sp>
        <p:nvSpPr>
          <p:cNvPr id="205" name="Google Shape;205;p22"/>
          <p:cNvSpPr/>
          <p:nvPr/>
        </p:nvSpPr>
        <p:spPr>
          <a:xfrm>
            <a:off x="928351" y="4973604"/>
            <a:ext cx="1383600" cy="662700"/>
          </a:xfrm>
          <a:prstGeom prst="rect">
            <a:avLst/>
          </a:prstGeom>
          <a:solidFill>
            <a:srgbClr val="65D9F8"/>
          </a:solidFill>
          <a:ln cap="flat" cmpd="sng" w="19050">
            <a:solidFill>
              <a:srgbClr val="65D9F8"/>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ctr">
              <a:lnSpc>
                <a:spcPct val="100000"/>
              </a:lnSpc>
              <a:spcBef>
                <a:spcPts val="0"/>
              </a:spcBef>
              <a:spcAft>
                <a:spcPts val="0"/>
              </a:spcAft>
              <a:buNone/>
            </a:pPr>
            <a:r>
              <a:rPr b="1" lang="en-US" sz="1100">
                <a:solidFill>
                  <a:srgbClr val="FFFFFF"/>
                </a:solidFill>
                <a:latin typeface="Nunito"/>
                <a:ea typeface="Nunito"/>
                <a:cs typeface="Nunito"/>
                <a:sym typeface="Nunito"/>
              </a:rPr>
              <a:t>KOKOpoints</a:t>
            </a:r>
            <a:endParaRPr b="1" sz="1100">
              <a:solidFill>
                <a:srgbClr val="FFFFFF"/>
              </a:solidFill>
              <a:latin typeface="Nunito"/>
              <a:ea typeface="Nunito"/>
              <a:cs typeface="Nunito"/>
              <a:sym typeface="Nunito"/>
            </a:endParaRPr>
          </a:p>
        </p:txBody>
      </p:sp>
      <p:sp>
        <p:nvSpPr>
          <p:cNvPr id="207" name="Google Shape;207;p22"/>
          <p:cNvSpPr txBox="1"/>
          <p:nvPr/>
        </p:nvSpPr>
        <p:spPr>
          <a:xfrm>
            <a:off x="1570416" y="4593412"/>
            <a:ext cx="494700" cy="257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lang="en-US" sz="900">
                <a:latin typeface="Nunito"/>
                <a:ea typeface="Nunito"/>
                <a:cs typeface="Nunito"/>
                <a:sym typeface="Nunito"/>
              </a:rPr>
              <a:t>..n</a:t>
            </a:r>
            <a:endParaRPr sz="900">
              <a:latin typeface="Nunito"/>
              <a:ea typeface="Nunito"/>
              <a:cs typeface="Nunito"/>
              <a:sym typeface="Nunito"/>
            </a:endParaRPr>
          </a:p>
        </p:txBody>
      </p:sp>
      <p:sp>
        <p:nvSpPr>
          <p:cNvPr id="208" name="Google Shape;208;p22"/>
          <p:cNvSpPr txBox="1"/>
          <p:nvPr/>
        </p:nvSpPr>
        <p:spPr>
          <a:xfrm>
            <a:off x="1570416" y="3888562"/>
            <a:ext cx="494700" cy="257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lang="en-US" sz="900">
                <a:latin typeface="Nunito"/>
                <a:ea typeface="Nunito"/>
                <a:cs typeface="Nunito"/>
                <a:sym typeface="Nunito"/>
              </a:rPr>
              <a:t>1..n</a:t>
            </a:r>
            <a:endParaRPr sz="900">
              <a:latin typeface="Nunito"/>
              <a:ea typeface="Nunito"/>
              <a:cs typeface="Nunito"/>
              <a:sym typeface="Nunito"/>
            </a:endParaRPr>
          </a:p>
        </p:txBody>
      </p:sp>
      <p:sp>
        <p:nvSpPr>
          <p:cNvPr id="209" name="Google Shape;209;p22"/>
          <p:cNvSpPr txBox="1"/>
          <p:nvPr/>
        </p:nvSpPr>
        <p:spPr>
          <a:xfrm>
            <a:off x="1614741" y="3114103"/>
            <a:ext cx="494700" cy="257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lang="en-US" sz="900">
                <a:latin typeface="Nunito"/>
                <a:ea typeface="Nunito"/>
                <a:cs typeface="Nunito"/>
                <a:sym typeface="Nunito"/>
              </a:rPr>
              <a:t>1..n</a:t>
            </a:r>
            <a:endParaRPr sz="900">
              <a:latin typeface="Nunito"/>
              <a:ea typeface="Nunito"/>
              <a:cs typeface="Nunito"/>
              <a:sym typeface="Nunito"/>
            </a:endParaRPr>
          </a:p>
        </p:txBody>
      </p:sp>
      <p:sp>
        <p:nvSpPr>
          <p:cNvPr id="210" name="Google Shape;210;p22"/>
          <p:cNvSpPr txBox="1"/>
          <p:nvPr/>
        </p:nvSpPr>
        <p:spPr>
          <a:xfrm>
            <a:off x="1609021" y="2463244"/>
            <a:ext cx="494700" cy="257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lang="en-US" sz="900">
                <a:latin typeface="Nunito"/>
                <a:ea typeface="Nunito"/>
                <a:cs typeface="Nunito"/>
                <a:sym typeface="Nunito"/>
              </a:rPr>
              <a:t>0..1</a:t>
            </a:r>
            <a:endParaRPr sz="900">
              <a:latin typeface="Nunito"/>
              <a:ea typeface="Nunito"/>
              <a:cs typeface="Nunito"/>
              <a:sym typeface="Nunito"/>
            </a:endParaRPr>
          </a:p>
        </p:txBody>
      </p:sp>
      <p:sp>
        <p:nvSpPr>
          <p:cNvPr id="211" name="Google Shape;211;p22"/>
          <p:cNvSpPr txBox="1"/>
          <p:nvPr/>
        </p:nvSpPr>
        <p:spPr>
          <a:xfrm>
            <a:off x="1588481" y="4177159"/>
            <a:ext cx="913500" cy="257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i="1" lang="en-US" sz="900">
                <a:solidFill>
                  <a:srgbClr val="65D9F8"/>
                </a:solidFill>
                <a:latin typeface="Nunito"/>
                <a:ea typeface="Nunito"/>
                <a:cs typeface="Nunito"/>
                <a:sym typeface="Nunito"/>
              </a:rPr>
              <a:t>houses</a:t>
            </a:r>
            <a:endParaRPr b="1" i="1" sz="900">
              <a:solidFill>
                <a:srgbClr val="65D9F8"/>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23"/>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17" name="Google Shape;217;p23"/>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Agent Process Outline</a:t>
            </a:r>
            <a:endParaRPr/>
          </a:p>
        </p:txBody>
      </p:sp>
      <p:sp>
        <p:nvSpPr>
          <p:cNvPr id="218" name="Google Shape;218;p23"/>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19" name="Google Shape;219;p23"/>
          <p:cNvGraphicFramePr/>
          <p:nvPr/>
        </p:nvGraphicFramePr>
        <p:xfrm>
          <a:off x="2949700" y="970250"/>
          <a:ext cx="3000000" cy="3000000"/>
        </p:xfrm>
        <a:graphic>
          <a:graphicData uri="http://schemas.openxmlformats.org/drawingml/2006/table">
            <a:tbl>
              <a:tblPr>
                <a:noFill/>
                <a:tableStyleId>{9A7051B7-9EF6-4AF5-AF65-3899E223C65B}</a:tableStyleId>
              </a:tblPr>
              <a:tblGrid>
                <a:gridCol w="1053100"/>
                <a:gridCol w="2713900"/>
                <a:gridCol w="2713900"/>
                <a:gridCol w="2713900"/>
              </a:tblGrid>
              <a:tr h="1171750">
                <a:tc>
                  <a:txBody>
                    <a:bodyPr/>
                    <a:lstStyle/>
                    <a:p>
                      <a:pPr indent="0" lvl="0" marL="0" rtl="0" algn="l">
                        <a:spcBef>
                          <a:spcPts val="0"/>
                        </a:spcBef>
                        <a:spcAft>
                          <a:spcPts val="0"/>
                        </a:spcAft>
                        <a:buNone/>
                      </a:pPr>
                      <a:r>
                        <a:rPr b="1" lang="en-US">
                          <a:latin typeface="Nunito"/>
                          <a:ea typeface="Nunito"/>
                          <a:cs typeface="Nunito"/>
                          <a:sym typeface="Nunito"/>
                        </a:rPr>
                        <a:t>Agent </a:t>
                      </a:r>
                      <a:endParaRPr b="1">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Prospect</a:t>
                      </a:r>
                      <a:endParaRPr b="1">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Agent Recruitment (AN)</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Agent KYC (Legal)</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Active</a:t>
                      </a:r>
                      <a:endParaRPr b="1">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 </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Payments (Finance)</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Termination (Agent Network)</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Inactive</a:t>
                      </a:r>
                      <a:endParaRPr b="1">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r>
              <a:tr h="1590850">
                <a:tc>
                  <a:txBody>
                    <a:bodyPr/>
                    <a:lstStyle/>
                    <a:p>
                      <a:pPr indent="0" lvl="0" marL="0" rtl="0" algn="l">
                        <a:spcBef>
                          <a:spcPts val="0"/>
                        </a:spcBef>
                        <a:spcAft>
                          <a:spcPts val="0"/>
                        </a:spcAft>
                        <a:buNone/>
                      </a:pPr>
                      <a:r>
                        <a:rPr b="1" lang="en-US">
                          <a:latin typeface="Nunito"/>
                          <a:ea typeface="Nunito"/>
                          <a:cs typeface="Nunito"/>
                          <a:sym typeface="Nunito"/>
                        </a:rPr>
                        <a:t>Shop</a:t>
                      </a:r>
                      <a:endParaRPr b="1">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solidFill>
                            <a:schemeClr val="dk1"/>
                          </a:solidFill>
                          <a:latin typeface="Nunito"/>
                          <a:ea typeface="Nunito"/>
                          <a:cs typeface="Nunito"/>
                          <a:sym typeface="Nunito"/>
                        </a:rPr>
                        <a:t>Prospect</a:t>
                      </a:r>
                      <a:endParaRPr b="1">
                        <a:solidFill>
                          <a:schemeClr val="dk1"/>
                        </a:solidFill>
                        <a:latin typeface="Nunito"/>
                        <a:ea typeface="Nunito"/>
                        <a:cs typeface="Nunito"/>
                        <a:sym typeface="Nunito"/>
                      </a:endParaRPr>
                    </a:p>
                    <a:p>
                      <a:pPr indent="0" lvl="0" marL="0" rtl="0" algn="l">
                        <a:spcBef>
                          <a:spcPts val="0"/>
                        </a:spcBef>
                        <a:spcAft>
                          <a:spcPts val="0"/>
                        </a:spcAft>
                        <a:buNone/>
                      </a:pPr>
                      <a:r>
                        <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Shop Selection (AN)</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Shop KYC (Legal)</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Contracting (Legal)</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Payments (Finance)</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Inspection (Deployment)</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Civil Works (Deployment)</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Branding (Marketing)</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Shop readiness (Deployment)</a:t>
                      </a:r>
                      <a:endParaRPr>
                        <a:solidFill>
                          <a:schemeClr val="dk1"/>
                        </a:solidFill>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solidFill>
                            <a:schemeClr val="dk1"/>
                          </a:solidFill>
                          <a:latin typeface="Nunito"/>
                          <a:ea typeface="Nunito"/>
                          <a:cs typeface="Nunito"/>
                          <a:sym typeface="Nunito"/>
                        </a:rPr>
                        <a:t>Active</a:t>
                      </a:r>
                      <a:endParaRPr b="1">
                        <a:solidFill>
                          <a:schemeClr val="dk1"/>
                        </a:solidFill>
                        <a:latin typeface="Nunito"/>
                        <a:ea typeface="Nunito"/>
                        <a:cs typeface="Nunito"/>
                        <a:sym typeface="Nunito"/>
                      </a:endParaRPr>
                    </a:p>
                    <a:p>
                      <a:pPr indent="0" lvl="0" marL="0" rtl="0" algn="l">
                        <a:spcBef>
                          <a:spcPts val="0"/>
                        </a:spcBef>
                        <a:spcAft>
                          <a:spcPts val="0"/>
                        </a:spcAft>
                        <a:buNone/>
                      </a:pPr>
                      <a:r>
                        <a:t/>
                      </a:r>
                      <a:endParaRPr b="1">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Commissions (Finance)</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Agent Sales (AN)</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Termination (AN)</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Relocation (AN)</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Suspension (AN)</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Deliver Inventory (Cookers)</a:t>
                      </a:r>
                      <a:endParaRPr>
                        <a:solidFill>
                          <a:schemeClr val="dk1"/>
                        </a:solidFill>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solidFill>
                            <a:schemeClr val="dk1"/>
                          </a:solidFill>
                          <a:latin typeface="Nunito"/>
                          <a:ea typeface="Nunito"/>
                          <a:cs typeface="Nunito"/>
                          <a:sym typeface="Nunito"/>
                        </a:rPr>
                        <a:t>Archive</a:t>
                      </a:r>
                      <a:endParaRPr b="1">
                        <a:solidFill>
                          <a:schemeClr val="dk1"/>
                        </a:solidFill>
                        <a:latin typeface="Nunito"/>
                        <a:ea typeface="Nunito"/>
                        <a:cs typeface="Nunito"/>
                        <a:sym typeface="Nunito"/>
                      </a:endParaRPr>
                    </a:p>
                    <a:p>
                      <a:pPr indent="0" lvl="0" marL="0" rtl="0" algn="l">
                        <a:spcBef>
                          <a:spcPts val="0"/>
                        </a:spcBef>
                        <a:spcAft>
                          <a:spcPts val="0"/>
                        </a:spcAft>
                        <a:buNone/>
                      </a:pPr>
                      <a:r>
                        <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Final dues (Finance)</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Retrieve Inventory (Deployment)</a:t>
                      </a:r>
                      <a:br>
                        <a:rPr lang="en-US">
                          <a:solidFill>
                            <a:schemeClr val="dk1"/>
                          </a:solidFill>
                          <a:latin typeface="Nunito"/>
                          <a:ea typeface="Nunito"/>
                          <a:cs typeface="Nunito"/>
                          <a:sym typeface="Nunito"/>
                        </a:rPr>
                      </a:br>
                      <a:r>
                        <a:rPr lang="en-US">
                          <a:solidFill>
                            <a:schemeClr val="dk1"/>
                          </a:solidFill>
                          <a:latin typeface="Nunito"/>
                          <a:ea typeface="Nunito"/>
                          <a:cs typeface="Nunito"/>
                          <a:sym typeface="Nunito"/>
                        </a:rPr>
                        <a:t>Retrieve Branding </a:t>
                      </a:r>
                      <a:r>
                        <a:rPr lang="en-US">
                          <a:solidFill>
                            <a:schemeClr val="dk1"/>
                          </a:solidFill>
                          <a:latin typeface="Nunito"/>
                          <a:ea typeface="Nunito"/>
                          <a:cs typeface="Nunito"/>
                          <a:sym typeface="Nunito"/>
                        </a:rPr>
                        <a:t>(Deployment)</a:t>
                      </a:r>
                      <a:endParaRPr>
                        <a:solidFill>
                          <a:schemeClr val="dk1"/>
                        </a:solidFill>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r>
              <a:tr h="1897350">
                <a:tc>
                  <a:txBody>
                    <a:bodyPr/>
                    <a:lstStyle/>
                    <a:p>
                      <a:pPr indent="0" lvl="0" marL="0" rtl="0" algn="l">
                        <a:spcBef>
                          <a:spcPts val="0"/>
                        </a:spcBef>
                        <a:spcAft>
                          <a:spcPts val="0"/>
                        </a:spcAft>
                        <a:buNone/>
                      </a:pPr>
                      <a:r>
                        <a:rPr b="1" lang="en-US">
                          <a:latin typeface="Nunito"/>
                          <a:ea typeface="Nunito"/>
                          <a:cs typeface="Nunito"/>
                          <a:sym typeface="Nunito"/>
                        </a:rPr>
                        <a:t>KOKO Point</a:t>
                      </a:r>
                      <a:endParaRPr b="1">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Warehouse</a:t>
                      </a:r>
                      <a:endParaRPr b="1">
                        <a:latin typeface="Nunito"/>
                        <a:ea typeface="Nunito"/>
                        <a:cs typeface="Nunito"/>
                        <a:sym typeface="Nunito"/>
                      </a:endParaRPr>
                    </a:p>
                    <a:p>
                      <a:pPr indent="0" lvl="0" marL="0" rtl="0" algn="l">
                        <a:spcBef>
                          <a:spcPts val="0"/>
                        </a:spcBef>
                        <a:spcAft>
                          <a:spcPts val="0"/>
                        </a:spcAft>
                        <a:buNone/>
                      </a:pPr>
                      <a:r>
                        <a:t/>
                      </a:r>
                      <a:endParaRPr b="1">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QC (Deployment)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Repairs </a:t>
                      </a:r>
                      <a:r>
                        <a:rPr lang="en-US">
                          <a:solidFill>
                            <a:schemeClr val="dk1"/>
                          </a:solidFill>
                          <a:latin typeface="Nunito"/>
                          <a:ea typeface="Nunito"/>
                          <a:cs typeface="Nunito"/>
                          <a:sym typeface="Nunito"/>
                        </a:rPr>
                        <a:t>(Deployment)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Deliver  </a:t>
                      </a:r>
                      <a:r>
                        <a:rPr lang="en-US">
                          <a:solidFill>
                            <a:schemeClr val="dk1"/>
                          </a:solidFill>
                          <a:latin typeface="Nunito"/>
                          <a:ea typeface="Nunito"/>
                          <a:cs typeface="Nunito"/>
                          <a:sym typeface="Nunito"/>
                        </a:rPr>
                        <a:t>(Deployment)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KP readiness </a:t>
                      </a:r>
                      <a:r>
                        <a:rPr lang="en-US">
                          <a:solidFill>
                            <a:schemeClr val="dk1"/>
                          </a:solidFill>
                          <a:latin typeface="Nunito"/>
                          <a:ea typeface="Nunito"/>
                          <a:cs typeface="Nunito"/>
                          <a:sym typeface="Nunito"/>
                        </a:rPr>
                        <a:t>(Deployment)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Install </a:t>
                      </a:r>
                      <a:r>
                        <a:rPr lang="en-US">
                          <a:solidFill>
                            <a:schemeClr val="dk1"/>
                          </a:solidFill>
                          <a:latin typeface="Nunito"/>
                          <a:ea typeface="Nunito"/>
                          <a:cs typeface="Nunito"/>
                          <a:sym typeface="Nunito"/>
                        </a:rPr>
                        <a:t>(Deployment)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Fuelling (Fuels)</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Calibration </a:t>
                      </a:r>
                      <a:r>
                        <a:rPr lang="en-US">
                          <a:solidFill>
                            <a:schemeClr val="dk1"/>
                          </a:solidFill>
                          <a:latin typeface="Nunito"/>
                          <a:ea typeface="Nunito"/>
                          <a:cs typeface="Nunito"/>
                          <a:sym typeface="Nunito"/>
                        </a:rPr>
                        <a:t>(Deployment)</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Deployed</a:t>
                      </a:r>
                      <a:endParaRPr b="1">
                        <a:latin typeface="Nunito"/>
                        <a:ea typeface="Nunito"/>
                        <a:cs typeface="Nunito"/>
                        <a:sym typeface="Nunito"/>
                      </a:endParaRPr>
                    </a:p>
                    <a:p>
                      <a:pPr indent="0" lvl="0" marL="0" rtl="0" algn="l">
                        <a:spcBef>
                          <a:spcPts val="0"/>
                        </a:spcBef>
                        <a:spcAft>
                          <a:spcPts val="0"/>
                        </a:spcAft>
                        <a:buNone/>
                      </a:pPr>
                      <a:r>
                        <a:t/>
                      </a:r>
                      <a:endParaRPr b="1">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Commission (NOC)</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Fuelling (Fuels)</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Maintenance (NOC)</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Calibration 2.0 (Deployment)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Relocation </a:t>
                      </a:r>
                      <a:r>
                        <a:rPr lang="en-US">
                          <a:solidFill>
                            <a:schemeClr val="dk1"/>
                          </a:solidFill>
                          <a:latin typeface="Nunito"/>
                          <a:ea typeface="Nunito"/>
                          <a:cs typeface="Nunito"/>
                          <a:sym typeface="Nunito"/>
                        </a:rPr>
                        <a:t>(Deployment)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Decommission </a:t>
                      </a:r>
                      <a:r>
                        <a:rPr lang="en-US">
                          <a:solidFill>
                            <a:schemeClr val="dk1"/>
                          </a:solidFill>
                          <a:latin typeface="Nunito"/>
                          <a:ea typeface="Nunito"/>
                          <a:cs typeface="Nunito"/>
                          <a:sym typeface="Nunito"/>
                        </a:rPr>
                        <a:t>(Deployment)</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Scrapped</a:t>
                      </a:r>
                      <a:endParaRPr b="1">
                        <a:latin typeface="Nunito"/>
                        <a:ea typeface="Nunito"/>
                        <a:cs typeface="Nunito"/>
                        <a:sym typeface="Nunito"/>
                      </a:endParaRPr>
                    </a:p>
                    <a:p>
                      <a:pPr indent="0" lvl="0" marL="0" rtl="0" algn="l">
                        <a:spcBef>
                          <a:spcPts val="0"/>
                        </a:spcBef>
                        <a:spcAft>
                          <a:spcPts val="0"/>
                        </a:spcAft>
                        <a:buNone/>
                      </a:pPr>
                      <a:r>
                        <a:t/>
                      </a:r>
                      <a:endParaRPr b="1">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Repair (Deployment)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Break down (Deployment)</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r>
            </a:tbl>
          </a:graphicData>
        </a:graphic>
      </p:graphicFrame>
      <p:sp>
        <p:nvSpPr>
          <p:cNvPr id="220" name="Google Shape;220;p23"/>
          <p:cNvSpPr txBox="1"/>
          <p:nvPr/>
        </p:nvSpPr>
        <p:spPr>
          <a:xfrm>
            <a:off x="314475" y="1261425"/>
            <a:ext cx="2374800" cy="290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latin typeface="Nunito SemiBold"/>
                <a:ea typeface="Nunito SemiBold"/>
                <a:cs typeface="Nunito SemiBold"/>
                <a:sym typeface="Nunito SemiBold"/>
              </a:rPr>
              <a:t>We brainstormed all the current processes that take place and mapped them to the relevant entity and lifecycle phase.</a:t>
            </a:r>
            <a:endParaRPr sz="1600">
              <a:latin typeface="Nunito SemiBold"/>
              <a:ea typeface="Nunito SemiBold"/>
              <a:cs typeface="Nunito SemiBold"/>
              <a:sym typeface="Nunito SemiBold"/>
            </a:endParaRPr>
          </a:p>
          <a:p>
            <a:pPr indent="0" lvl="0" marL="0" rtl="0" algn="l">
              <a:spcBef>
                <a:spcPts val="0"/>
              </a:spcBef>
              <a:spcAft>
                <a:spcPts val="0"/>
              </a:spcAft>
              <a:buNone/>
            </a:pPr>
            <a:r>
              <a:t/>
            </a:r>
            <a:endParaRPr sz="1600">
              <a:latin typeface="Nunito SemiBold"/>
              <a:ea typeface="Nunito SemiBold"/>
              <a:cs typeface="Nunito SemiBold"/>
              <a:sym typeface="Nunito SemiBold"/>
            </a:endParaRPr>
          </a:p>
          <a:p>
            <a:pPr indent="0" lvl="0" marL="0" rtl="0" algn="l">
              <a:spcBef>
                <a:spcPts val="0"/>
              </a:spcBef>
              <a:spcAft>
                <a:spcPts val="0"/>
              </a:spcAft>
              <a:buNone/>
            </a:pPr>
            <a:r>
              <a:rPr lang="en-US" sz="1600">
                <a:latin typeface="Nunito SemiBold"/>
                <a:ea typeface="Nunito SemiBold"/>
                <a:cs typeface="Nunito SemiBold"/>
                <a:sym typeface="Nunito SemiBold"/>
              </a:rPr>
              <a:t>Individual processes have different owners and actors (see brackets) even though the overarching network is managed by the Agent Network Team.</a:t>
            </a:r>
            <a:endParaRPr sz="1600">
              <a:latin typeface="Nunito SemiBold"/>
              <a:ea typeface="Nunito SemiBold"/>
              <a:cs typeface="Nunito SemiBold"/>
              <a:sym typeface="Nunito SemiBold"/>
            </a:endParaRPr>
          </a:p>
          <a:p>
            <a:pPr indent="0" lvl="0" marL="0" rtl="0" algn="l">
              <a:spcBef>
                <a:spcPts val="0"/>
              </a:spcBef>
              <a:spcAft>
                <a:spcPts val="0"/>
              </a:spcAft>
              <a:buNone/>
            </a:pPr>
            <a:r>
              <a:t/>
            </a:r>
            <a:endParaRPr sz="1600">
              <a:latin typeface="Nunito SemiBold"/>
              <a:ea typeface="Nunito SemiBold"/>
              <a:cs typeface="Nunito SemiBold"/>
              <a:sym typeface="Nunito SemiBold"/>
            </a:endParaRPr>
          </a:p>
          <a:p>
            <a:pPr indent="0" lvl="0" marL="0" rtl="0" algn="l">
              <a:spcBef>
                <a:spcPts val="0"/>
              </a:spcBef>
              <a:spcAft>
                <a:spcPts val="0"/>
              </a:spcAft>
              <a:buNone/>
            </a:pPr>
            <a:r>
              <a:t/>
            </a:r>
            <a:endParaRPr sz="1600">
              <a:latin typeface="Nunito SemiBold"/>
              <a:ea typeface="Nunito SemiBold"/>
              <a:cs typeface="Nunito SemiBold"/>
              <a:sym typeface="Nunito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24"/>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26" name="Google Shape;226;p24"/>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Agent Process MVP</a:t>
            </a:r>
            <a:endParaRPr/>
          </a:p>
        </p:txBody>
      </p:sp>
      <p:sp>
        <p:nvSpPr>
          <p:cNvPr id="227" name="Google Shape;227;p2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28" name="Google Shape;228;p24"/>
          <p:cNvGraphicFramePr/>
          <p:nvPr/>
        </p:nvGraphicFramePr>
        <p:xfrm>
          <a:off x="2949700" y="970250"/>
          <a:ext cx="3000000" cy="3000000"/>
        </p:xfrm>
        <a:graphic>
          <a:graphicData uri="http://schemas.openxmlformats.org/drawingml/2006/table">
            <a:tbl>
              <a:tblPr>
                <a:noFill/>
                <a:tableStyleId>{9A7051B7-9EF6-4AF5-AF65-3899E223C65B}</a:tableStyleId>
              </a:tblPr>
              <a:tblGrid>
                <a:gridCol w="1053100"/>
                <a:gridCol w="2713900"/>
                <a:gridCol w="2713900"/>
                <a:gridCol w="2713900"/>
              </a:tblGrid>
              <a:tr h="1171750">
                <a:tc>
                  <a:txBody>
                    <a:bodyPr/>
                    <a:lstStyle/>
                    <a:p>
                      <a:pPr indent="0" lvl="0" marL="0" rtl="0" algn="l">
                        <a:spcBef>
                          <a:spcPts val="0"/>
                        </a:spcBef>
                        <a:spcAft>
                          <a:spcPts val="0"/>
                        </a:spcAft>
                        <a:buNone/>
                      </a:pPr>
                      <a:r>
                        <a:rPr b="1" lang="en-US">
                          <a:latin typeface="Nunito"/>
                          <a:ea typeface="Nunito"/>
                          <a:cs typeface="Nunito"/>
                          <a:sym typeface="Nunito"/>
                        </a:rPr>
                        <a:t>Agent </a:t>
                      </a:r>
                      <a:endParaRPr b="1">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Prospect</a:t>
                      </a:r>
                      <a:endParaRPr b="1">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b="1" lang="en-US" u="sng">
                          <a:solidFill>
                            <a:srgbClr val="6AA84F"/>
                          </a:solidFill>
                          <a:latin typeface="Nunito"/>
                          <a:ea typeface="Nunito"/>
                          <a:cs typeface="Nunito"/>
                          <a:sym typeface="Nunito"/>
                        </a:rPr>
                        <a:t>Agent Recruitment (AN)</a:t>
                      </a:r>
                      <a:endParaRPr b="1" u="sng">
                        <a:solidFill>
                          <a:srgbClr val="6AA84F"/>
                        </a:solidFill>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Agent KYC (Legal)</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Active</a:t>
                      </a:r>
                      <a:endParaRPr b="1">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b="1" lang="en-US" u="sng">
                          <a:solidFill>
                            <a:schemeClr val="accent1"/>
                          </a:solidFill>
                          <a:latin typeface="Nunito"/>
                          <a:ea typeface="Nunito"/>
                          <a:cs typeface="Nunito"/>
                          <a:sym typeface="Nunito"/>
                        </a:rPr>
                        <a:t>Payments (Finance)</a:t>
                      </a:r>
                      <a:endParaRPr>
                        <a:latin typeface="Nunito"/>
                        <a:ea typeface="Nunito"/>
                        <a:cs typeface="Nunito"/>
                        <a:sym typeface="Nunito"/>
                      </a:endParaRPr>
                    </a:p>
                    <a:p>
                      <a:pPr indent="0" lvl="0" marL="0" rtl="0" algn="l">
                        <a:spcBef>
                          <a:spcPts val="0"/>
                        </a:spcBef>
                        <a:spcAft>
                          <a:spcPts val="0"/>
                        </a:spcAft>
                        <a:buNone/>
                      </a:pPr>
                      <a:r>
                        <a:rPr b="1" lang="en-US" u="sng">
                          <a:solidFill>
                            <a:srgbClr val="6AA84F"/>
                          </a:solidFill>
                          <a:latin typeface="Nunito"/>
                          <a:ea typeface="Nunito"/>
                          <a:cs typeface="Nunito"/>
                          <a:sym typeface="Nunito"/>
                        </a:rPr>
                        <a:t>Termination (AN)</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Inactive</a:t>
                      </a:r>
                      <a:endParaRPr b="1">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r>
              <a:tr h="1590850">
                <a:tc>
                  <a:txBody>
                    <a:bodyPr/>
                    <a:lstStyle/>
                    <a:p>
                      <a:pPr indent="0" lvl="0" marL="0" rtl="0" algn="l">
                        <a:spcBef>
                          <a:spcPts val="0"/>
                        </a:spcBef>
                        <a:spcAft>
                          <a:spcPts val="0"/>
                        </a:spcAft>
                        <a:buNone/>
                      </a:pPr>
                      <a:r>
                        <a:rPr b="1" lang="en-US">
                          <a:latin typeface="Nunito"/>
                          <a:ea typeface="Nunito"/>
                          <a:cs typeface="Nunito"/>
                          <a:sym typeface="Nunito"/>
                        </a:rPr>
                        <a:t>Shop</a:t>
                      </a:r>
                      <a:endParaRPr b="1">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None/>
                      </a:pPr>
                      <a:r>
                        <a:rPr b="1" lang="en-US">
                          <a:solidFill>
                            <a:schemeClr val="dk1"/>
                          </a:solidFill>
                          <a:latin typeface="Nunito"/>
                          <a:ea typeface="Nunito"/>
                          <a:cs typeface="Nunito"/>
                          <a:sym typeface="Nunito"/>
                        </a:rPr>
                        <a:t>Prospect</a:t>
                      </a:r>
                      <a:endParaRPr b="1" u="sng">
                        <a:solidFill>
                          <a:srgbClr val="6AA84F"/>
                        </a:solidFill>
                        <a:latin typeface="Nunito"/>
                        <a:ea typeface="Nunito"/>
                        <a:cs typeface="Nunito"/>
                        <a:sym typeface="Nunito"/>
                      </a:endParaRPr>
                    </a:p>
                    <a:p>
                      <a:pPr indent="0" lvl="0" marL="0" rtl="0" algn="l">
                        <a:spcBef>
                          <a:spcPts val="0"/>
                        </a:spcBef>
                        <a:spcAft>
                          <a:spcPts val="0"/>
                        </a:spcAft>
                        <a:buNone/>
                      </a:pPr>
                      <a:r>
                        <a:t/>
                      </a:r>
                      <a:endParaRPr>
                        <a:solidFill>
                          <a:schemeClr val="dk1"/>
                        </a:solidFill>
                        <a:latin typeface="Nunito"/>
                        <a:ea typeface="Nunito"/>
                        <a:cs typeface="Nunito"/>
                        <a:sym typeface="Nunito"/>
                      </a:endParaRPr>
                    </a:p>
                    <a:p>
                      <a:pPr indent="0" lvl="0" marL="0" rtl="0" algn="l">
                        <a:spcBef>
                          <a:spcPts val="0"/>
                        </a:spcBef>
                        <a:spcAft>
                          <a:spcPts val="0"/>
                        </a:spcAft>
                        <a:buNone/>
                      </a:pPr>
                      <a:r>
                        <a:rPr b="1" lang="en-US" u="sng">
                          <a:solidFill>
                            <a:srgbClr val="6AA84F"/>
                          </a:solidFill>
                          <a:latin typeface="Nunito"/>
                          <a:ea typeface="Nunito"/>
                          <a:cs typeface="Nunito"/>
                          <a:sym typeface="Nunito"/>
                        </a:rPr>
                        <a:t>Shop Selection (AN)</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Shop KYC (Legal)</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Contracting (Legal)</a:t>
                      </a:r>
                      <a:endParaRPr>
                        <a:solidFill>
                          <a:schemeClr val="dk1"/>
                        </a:solidFill>
                        <a:latin typeface="Nunito"/>
                        <a:ea typeface="Nunito"/>
                        <a:cs typeface="Nunito"/>
                        <a:sym typeface="Nunito"/>
                      </a:endParaRPr>
                    </a:p>
                    <a:p>
                      <a:pPr indent="0" lvl="0" marL="0" rtl="0" algn="l">
                        <a:spcBef>
                          <a:spcPts val="0"/>
                        </a:spcBef>
                        <a:spcAft>
                          <a:spcPts val="0"/>
                        </a:spcAft>
                        <a:buNone/>
                      </a:pPr>
                      <a:r>
                        <a:rPr b="1" lang="en-US" u="sng">
                          <a:solidFill>
                            <a:schemeClr val="accent1"/>
                          </a:solidFill>
                          <a:latin typeface="Nunito"/>
                          <a:ea typeface="Nunito"/>
                          <a:cs typeface="Nunito"/>
                          <a:sym typeface="Nunito"/>
                        </a:rPr>
                        <a:t>Deposits (Finance)</a:t>
                      </a:r>
                      <a:endParaRPr b="1" u="sng">
                        <a:solidFill>
                          <a:schemeClr val="accent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Inspection (Deployment)</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Civil Works (Deployment)</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Branding (Marketing)</a:t>
                      </a:r>
                      <a:endParaRPr>
                        <a:solidFill>
                          <a:schemeClr val="dk1"/>
                        </a:solidFill>
                        <a:latin typeface="Nunito"/>
                        <a:ea typeface="Nunito"/>
                        <a:cs typeface="Nunito"/>
                        <a:sym typeface="Nunito"/>
                      </a:endParaRPr>
                    </a:p>
                    <a:p>
                      <a:pPr indent="0" lvl="0" marL="0" rtl="0" algn="l">
                        <a:spcBef>
                          <a:spcPts val="0"/>
                        </a:spcBef>
                        <a:spcAft>
                          <a:spcPts val="0"/>
                        </a:spcAft>
                        <a:buNone/>
                      </a:pPr>
                      <a:r>
                        <a:rPr b="1" lang="en-US" u="sng">
                          <a:solidFill>
                            <a:srgbClr val="6AA84F"/>
                          </a:solidFill>
                          <a:latin typeface="Nunito"/>
                          <a:ea typeface="Nunito"/>
                          <a:cs typeface="Nunito"/>
                          <a:sym typeface="Nunito"/>
                        </a:rPr>
                        <a:t>Shop readiness (Deployment)</a:t>
                      </a:r>
                      <a:endParaRPr>
                        <a:solidFill>
                          <a:schemeClr val="dk1"/>
                        </a:solidFill>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solidFill>
                            <a:schemeClr val="dk1"/>
                          </a:solidFill>
                          <a:latin typeface="Nunito"/>
                          <a:ea typeface="Nunito"/>
                          <a:cs typeface="Nunito"/>
                          <a:sym typeface="Nunito"/>
                        </a:rPr>
                        <a:t>Active</a:t>
                      </a:r>
                      <a:endParaRPr b="1">
                        <a:solidFill>
                          <a:schemeClr val="dk1"/>
                        </a:solidFill>
                        <a:latin typeface="Nunito"/>
                        <a:ea typeface="Nunito"/>
                        <a:cs typeface="Nunito"/>
                        <a:sym typeface="Nunito"/>
                      </a:endParaRPr>
                    </a:p>
                    <a:p>
                      <a:pPr indent="0" lvl="0" marL="0" rtl="0" algn="l">
                        <a:spcBef>
                          <a:spcPts val="0"/>
                        </a:spcBef>
                        <a:spcAft>
                          <a:spcPts val="0"/>
                        </a:spcAft>
                        <a:buNone/>
                      </a:pPr>
                      <a:r>
                        <a:t/>
                      </a:r>
                      <a:endParaRPr b="1">
                        <a:solidFill>
                          <a:schemeClr val="dk1"/>
                        </a:solidFill>
                        <a:latin typeface="Nunito"/>
                        <a:ea typeface="Nunito"/>
                        <a:cs typeface="Nunito"/>
                        <a:sym typeface="Nunito"/>
                      </a:endParaRPr>
                    </a:p>
                    <a:p>
                      <a:pPr indent="0" lvl="0" marL="0" marR="0" rtl="0" algn="l">
                        <a:lnSpc>
                          <a:spcPct val="100000"/>
                        </a:lnSpc>
                        <a:spcBef>
                          <a:spcPts val="0"/>
                        </a:spcBef>
                        <a:spcAft>
                          <a:spcPts val="0"/>
                        </a:spcAft>
                        <a:buNone/>
                      </a:pPr>
                      <a:r>
                        <a:rPr b="1" lang="en-US" u="sng">
                          <a:solidFill>
                            <a:schemeClr val="accent1"/>
                          </a:solidFill>
                          <a:latin typeface="Nunito"/>
                          <a:ea typeface="Nunito"/>
                          <a:cs typeface="Nunito"/>
                          <a:sym typeface="Nunito"/>
                        </a:rPr>
                        <a:t>Commissions (Finance)</a:t>
                      </a:r>
                      <a:endParaRPr b="1" u="sng">
                        <a:solidFill>
                          <a:schemeClr val="accent1"/>
                        </a:solidFill>
                        <a:latin typeface="Nunito"/>
                        <a:ea typeface="Nunito"/>
                        <a:cs typeface="Nunito"/>
                        <a:sym typeface="Nunito"/>
                      </a:endParaRPr>
                    </a:p>
                    <a:p>
                      <a:pPr indent="0" lvl="0" marL="0" rtl="0" algn="l">
                        <a:spcBef>
                          <a:spcPts val="0"/>
                        </a:spcBef>
                        <a:spcAft>
                          <a:spcPts val="0"/>
                        </a:spcAft>
                        <a:buNone/>
                      </a:pPr>
                      <a:r>
                        <a:rPr b="1" lang="en-US" u="sng">
                          <a:solidFill>
                            <a:schemeClr val="accent1"/>
                          </a:solidFill>
                          <a:latin typeface="Nunito"/>
                          <a:ea typeface="Nunito"/>
                          <a:cs typeface="Nunito"/>
                          <a:sym typeface="Nunito"/>
                        </a:rPr>
                        <a:t>Agent Sales (AN</a:t>
                      </a:r>
                      <a:r>
                        <a:rPr lang="en-US">
                          <a:solidFill>
                            <a:schemeClr val="dk1"/>
                          </a:solidFill>
                          <a:latin typeface="Nunito"/>
                          <a:ea typeface="Nunito"/>
                          <a:cs typeface="Nunito"/>
                          <a:sym typeface="Nunito"/>
                        </a:rPr>
                        <a:t>)</a:t>
                      </a:r>
                      <a:endParaRPr>
                        <a:solidFill>
                          <a:schemeClr val="dk1"/>
                        </a:solidFill>
                        <a:latin typeface="Nunito"/>
                        <a:ea typeface="Nunito"/>
                        <a:cs typeface="Nunito"/>
                        <a:sym typeface="Nunito"/>
                      </a:endParaRPr>
                    </a:p>
                    <a:p>
                      <a:pPr indent="0" lvl="0" marL="0" rtl="0" algn="l">
                        <a:spcBef>
                          <a:spcPts val="0"/>
                        </a:spcBef>
                        <a:spcAft>
                          <a:spcPts val="0"/>
                        </a:spcAft>
                        <a:buNone/>
                      </a:pPr>
                      <a:r>
                        <a:rPr b="1" lang="en-US" u="sng">
                          <a:solidFill>
                            <a:srgbClr val="6AA84F"/>
                          </a:solidFill>
                          <a:latin typeface="Nunito"/>
                          <a:ea typeface="Nunito"/>
                          <a:cs typeface="Nunito"/>
                          <a:sym typeface="Nunito"/>
                        </a:rPr>
                        <a:t>Termination (AN)</a:t>
                      </a:r>
                      <a:endParaRPr>
                        <a:solidFill>
                          <a:schemeClr val="dk1"/>
                        </a:solidFill>
                        <a:latin typeface="Nunito"/>
                        <a:ea typeface="Nunito"/>
                        <a:cs typeface="Nunito"/>
                        <a:sym typeface="Nunito"/>
                      </a:endParaRPr>
                    </a:p>
                    <a:p>
                      <a:pPr indent="0" lvl="0" marL="0" marR="0" rtl="0" algn="l">
                        <a:lnSpc>
                          <a:spcPct val="100000"/>
                        </a:lnSpc>
                        <a:spcBef>
                          <a:spcPts val="0"/>
                        </a:spcBef>
                        <a:spcAft>
                          <a:spcPts val="0"/>
                        </a:spcAft>
                        <a:buNone/>
                      </a:pPr>
                      <a:r>
                        <a:rPr b="1" lang="en-US" u="sng">
                          <a:solidFill>
                            <a:schemeClr val="accent1"/>
                          </a:solidFill>
                          <a:latin typeface="Nunito"/>
                          <a:ea typeface="Nunito"/>
                          <a:cs typeface="Nunito"/>
                          <a:sym typeface="Nunito"/>
                        </a:rPr>
                        <a:t>Relocation (AN)</a:t>
                      </a:r>
                      <a:endParaRPr b="1" u="sng">
                        <a:solidFill>
                          <a:schemeClr val="accent1"/>
                        </a:solidFill>
                        <a:latin typeface="Nunito"/>
                        <a:ea typeface="Nunito"/>
                        <a:cs typeface="Nunito"/>
                        <a:sym typeface="Nunito"/>
                      </a:endParaRPr>
                    </a:p>
                    <a:p>
                      <a:pPr indent="0" lvl="0" marL="0" rtl="0" algn="l">
                        <a:spcBef>
                          <a:spcPts val="0"/>
                        </a:spcBef>
                        <a:spcAft>
                          <a:spcPts val="0"/>
                        </a:spcAft>
                        <a:buNone/>
                      </a:pPr>
                      <a:r>
                        <a:rPr b="1" lang="en-US" u="sng">
                          <a:solidFill>
                            <a:srgbClr val="6AA84F"/>
                          </a:solidFill>
                          <a:latin typeface="Nunito"/>
                          <a:ea typeface="Nunito"/>
                          <a:cs typeface="Nunito"/>
                          <a:sym typeface="Nunito"/>
                        </a:rPr>
                        <a:t>Suspension (AN)</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Deliver Inventory (Cookers)</a:t>
                      </a:r>
                      <a:endParaRPr>
                        <a:solidFill>
                          <a:schemeClr val="dk1"/>
                        </a:solidFill>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solidFill>
                            <a:schemeClr val="dk1"/>
                          </a:solidFill>
                          <a:latin typeface="Nunito"/>
                          <a:ea typeface="Nunito"/>
                          <a:cs typeface="Nunito"/>
                          <a:sym typeface="Nunito"/>
                        </a:rPr>
                        <a:t>Archive</a:t>
                      </a:r>
                      <a:endParaRPr b="1">
                        <a:solidFill>
                          <a:schemeClr val="dk1"/>
                        </a:solidFill>
                        <a:latin typeface="Nunito"/>
                        <a:ea typeface="Nunito"/>
                        <a:cs typeface="Nunito"/>
                        <a:sym typeface="Nunito"/>
                      </a:endParaRPr>
                    </a:p>
                    <a:p>
                      <a:pPr indent="0" lvl="0" marL="0" rtl="0" algn="l">
                        <a:spcBef>
                          <a:spcPts val="0"/>
                        </a:spcBef>
                        <a:spcAft>
                          <a:spcPts val="0"/>
                        </a:spcAft>
                        <a:buNone/>
                      </a:pPr>
                      <a:r>
                        <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Final dues (Finance)</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Retrieve Inventory (Deployment)</a:t>
                      </a:r>
                      <a:br>
                        <a:rPr lang="en-US">
                          <a:solidFill>
                            <a:schemeClr val="dk1"/>
                          </a:solidFill>
                          <a:latin typeface="Nunito"/>
                          <a:ea typeface="Nunito"/>
                          <a:cs typeface="Nunito"/>
                          <a:sym typeface="Nunito"/>
                        </a:rPr>
                      </a:br>
                      <a:r>
                        <a:rPr lang="en-US">
                          <a:solidFill>
                            <a:schemeClr val="dk1"/>
                          </a:solidFill>
                          <a:latin typeface="Nunito"/>
                          <a:ea typeface="Nunito"/>
                          <a:cs typeface="Nunito"/>
                          <a:sym typeface="Nunito"/>
                        </a:rPr>
                        <a:t>Retrieve Branding (Deployment)</a:t>
                      </a:r>
                      <a:endParaRPr>
                        <a:solidFill>
                          <a:schemeClr val="dk1"/>
                        </a:solidFill>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r>
              <a:tr h="1897350">
                <a:tc>
                  <a:txBody>
                    <a:bodyPr/>
                    <a:lstStyle/>
                    <a:p>
                      <a:pPr indent="0" lvl="0" marL="0" rtl="0" algn="l">
                        <a:spcBef>
                          <a:spcPts val="0"/>
                        </a:spcBef>
                        <a:spcAft>
                          <a:spcPts val="0"/>
                        </a:spcAft>
                        <a:buNone/>
                      </a:pPr>
                      <a:r>
                        <a:rPr b="1" lang="en-US">
                          <a:latin typeface="Nunito"/>
                          <a:ea typeface="Nunito"/>
                          <a:cs typeface="Nunito"/>
                          <a:sym typeface="Nunito"/>
                        </a:rPr>
                        <a:t>KOKO Point</a:t>
                      </a:r>
                      <a:endParaRPr b="1">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Warehouse</a:t>
                      </a:r>
                      <a:endParaRPr b="1">
                        <a:latin typeface="Nunito"/>
                        <a:ea typeface="Nunito"/>
                        <a:cs typeface="Nunito"/>
                        <a:sym typeface="Nunito"/>
                      </a:endParaRPr>
                    </a:p>
                    <a:p>
                      <a:pPr indent="0" lvl="0" marL="0" rtl="0" algn="l">
                        <a:spcBef>
                          <a:spcPts val="0"/>
                        </a:spcBef>
                        <a:spcAft>
                          <a:spcPts val="0"/>
                        </a:spcAft>
                        <a:buNone/>
                      </a:pPr>
                      <a:r>
                        <a:t/>
                      </a:r>
                      <a:endParaRPr b="1">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QC (Deployment)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Repairs </a:t>
                      </a:r>
                      <a:r>
                        <a:rPr lang="en-US">
                          <a:solidFill>
                            <a:schemeClr val="dk1"/>
                          </a:solidFill>
                          <a:latin typeface="Nunito"/>
                          <a:ea typeface="Nunito"/>
                          <a:cs typeface="Nunito"/>
                          <a:sym typeface="Nunito"/>
                        </a:rPr>
                        <a:t>(Deployment)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Deliver  </a:t>
                      </a:r>
                      <a:r>
                        <a:rPr lang="en-US">
                          <a:solidFill>
                            <a:schemeClr val="dk1"/>
                          </a:solidFill>
                          <a:latin typeface="Nunito"/>
                          <a:ea typeface="Nunito"/>
                          <a:cs typeface="Nunito"/>
                          <a:sym typeface="Nunito"/>
                        </a:rPr>
                        <a:t>(Deployment)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KP readiness (Deployment)</a:t>
                      </a:r>
                      <a:endParaRPr>
                        <a:latin typeface="Nunito"/>
                        <a:ea typeface="Nunito"/>
                        <a:cs typeface="Nunito"/>
                        <a:sym typeface="Nunito"/>
                      </a:endParaRPr>
                    </a:p>
                    <a:p>
                      <a:pPr indent="0" lvl="0" marL="0" marR="0" rtl="0" algn="l">
                        <a:lnSpc>
                          <a:spcPct val="100000"/>
                        </a:lnSpc>
                        <a:spcBef>
                          <a:spcPts val="0"/>
                        </a:spcBef>
                        <a:spcAft>
                          <a:spcPts val="0"/>
                        </a:spcAft>
                        <a:buNone/>
                      </a:pPr>
                      <a:r>
                        <a:rPr b="1" lang="en-US" u="sng">
                          <a:solidFill>
                            <a:srgbClr val="6AA84F"/>
                          </a:solidFill>
                          <a:latin typeface="Nunito"/>
                          <a:ea typeface="Nunito"/>
                          <a:cs typeface="Nunito"/>
                          <a:sym typeface="Nunito"/>
                        </a:rPr>
                        <a:t>Install (Deployment)</a:t>
                      </a:r>
                      <a:endParaRPr b="1" u="sng">
                        <a:solidFill>
                          <a:schemeClr val="accent1"/>
                        </a:solidFill>
                        <a:latin typeface="Nunito"/>
                        <a:ea typeface="Nunito"/>
                        <a:cs typeface="Nunito"/>
                        <a:sym typeface="Nunito"/>
                      </a:endParaRPr>
                    </a:p>
                    <a:p>
                      <a:pPr indent="0" lvl="0" marL="0" marR="0" rtl="0" algn="l">
                        <a:lnSpc>
                          <a:spcPct val="100000"/>
                        </a:lnSpc>
                        <a:spcBef>
                          <a:spcPts val="0"/>
                        </a:spcBef>
                        <a:spcAft>
                          <a:spcPts val="0"/>
                        </a:spcAft>
                        <a:buNone/>
                      </a:pPr>
                      <a:r>
                        <a:rPr b="1" lang="en-US" u="sng">
                          <a:solidFill>
                            <a:schemeClr val="accent1"/>
                          </a:solidFill>
                          <a:latin typeface="Nunito"/>
                          <a:ea typeface="Nunito"/>
                          <a:cs typeface="Nunito"/>
                          <a:sym typeface="Nunito"/>
                        </a:rPr>
                        <a:t>Fuelling (Fuels)</a:t>
                      </a:r>
                      <a:endParaRPr>
                        <a:latin typeface="Nunito"/>
                        <a:ea typeface="Nunito"/>
                        <a:cs typeface="Nunito"/>
                        <a:sym typeface="Nunito"/>
                      </a:endParaRPr>
                    </a:p>
                    <a:p>
                      <a:pPr indent="0" lvl="0" marL="0" rtl="0" algn="l">
                        <a:spcBef>
                          <a:spcPts val="0"/>
                        </a:spcBef>
                        <a:spcAft>
                          <a:spcPts val="0"/>
                        </a:spcAft>
                        <a:buNone/>
                      </a:pPr>
                      <a:r>
                        <a:rPr b="1" lang="en-US" u="sng">
                          <a:solidFill>
                            <a:srgbClr val="6AA84F"/>
                          </a:solidFill>
                          <a:latin typeface="Nunito"/>
                          <a:ea typeface="Nunito"/>
                          <a:cs typeface="Nunito"/>
                          <a:sym typeface="Nunito"/>
                        </a:rPr>
                        <a:t>Calibration (Deployment)</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Deployed</a:t>
                      </a:r>
                      <a:endParaRPr b="1">
                        <a:latin typeface="Nunito"/>
                        <a:ea typeface="Nunito"/>
                        <a:cs typeface="Nunito"/>
                        <a:sym typeface="Nunito"/>
                      </a:endParaRPr>
                    </a:p>
                    <a:p>
                      <a:pPr indent="0" lvl="0" marL="0" rtl="0" algn="l">
                        <a:spcBef>
                          <a:spcPts val="0"/>
                        </a:spcBef>
                        <a:spcAft>
                          <a:spcPts val="0"/>
                        </a:spcAft>
                        <a:buNone/>
                      </a:pPr>
                      <a:r>
                        <a:t/>
                      </a:r>
                      <a:endParaRPr b="1">
                        <a:latin typeface="Nunito"/>
                        <a:ea typeface="Nunito"/>
                        <a:cs typeface="Nunito"/>
                        <a:sym typeface="Nunito"/>
                      </a:endParaRPr>
                    </a:p>
                    <a:p>
                      <a:pPr indent="0" lvl="0" marL="0" rtl="0" algn="l">
                        <a:spcBef>
                          <a:spcPts val="0"/>
                        </a:spcBef>
                        <a:spcAft>
                          <a:spcPts val="0"/>
                        </a:spcAft>
                        <a:buNone/>
                      </a:pPr>
                      <a:r>
                        <a:rPr b="1" lang="en-US" u="sng">
                          <a:solidFill>
                            <a:srgbClr val="6AA84F"/>
                          </a:solidFill>
                          <a:latin typeface="Nunito"/>
                          <a:ea typeface="Nunito"/>
                          <a:cs typeface="Nunito"/>
                          <a:sym typeface="Nunito"/>
                        </a:rPr>
                        <a:t>Commission (NOC)</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Fuelling (Fuels)</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Maintenance (NOC)</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Calibration 2.0 (Deployment)</a:t>
                      </a:r>
                      <a:endParaRPr>
                        <a:latin typeface="Nunito"/>
                        <a:ea typeface="Nunito"/>
                        <a:cs typeface="Nunito"/>
                        <a:sym typeface="Nunito"/>
                      </a:endParaRPr>
                    </a:p>
                    <a:p>
                      <a:pPr indent="0" lvl="0" marL="0" marR="0" rtl="0" algn="l">
                        <a:lnSpc>
                          <a:spcPct val="100000"/>
                        </a:lnSpc>
                        <a:spcBef>
                          <a:spcPts val="0"/>
                        </a:spcBef>
                        <a:spcAft>
                          <a:spcPts val="0"/>
                        </a:spcAft>
                        <a:buNone/>
                      </a:pPr>
                      <a:r>
                        <a:rPr b="1" lang="en-US" u="sng">
                          <a:solidFill>
                            <a:schemeClr val="accent1"/>
                          </a:solidFill>
                          <a:latin typeface="Nunito"/>
                          <a:ea typeface="Nunito"/>
                          <a:cs typeface="Nunito"/>
                          <a:sym typeface="Nunito"/>
                        </a:rPr>
                        <a:t>Relocation (Deployment)</a:t>
                      </a:r>
                      <a:endParaRPr b="1" u="sng">
                        <a:solidFill>
                          <a:schemeClr val="accent1"/>
                        </a:solidFill>
                        <a:latin typeface="Nunito"/>
                        <a:ea typeface="Nunito"/>
                        <a:cs typeface="Nunito"/>
                        <a:sym typeface="Nunito"/>
                      </a:endParaRPr>
                    </a:p>
                    <a:p>
                      <a:pPr indent="0" lvl="0" marL="0" rtl="0" algn="l">
                        <a:spcBef>
                          <a:spcPts val="0"/>
                        </a:spcBef>
                        <a:spcAft>
                          <a:spcPts val="0"/>
                        </a:spcAft>
                        <a:buNone/>
                      </a:pPr>
                      <a:r>
                        <a:rPr b="1" lang="en-US" u="sng">
                          <a:solidFill>
                            <a:srgbClr val="6AA84F"/>
                          </a:solidFill>
                          <a:latin typeface="Nunito"/>
                          <a:ea typeface="Nunito"/>
                          <a:cs typeface="Nunito"/>
                          <a:sym typeface="Nunito"/>
                        </a:rPr>
                        <a:t>Decommission (Deployment)</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b="1" lang="en-US">
                          <a:latin typeface="Nunito"/>
                          <a:ea typeface="Nunito"/>
                          <a:cs typeface="Nunito"/>
                          <a:sym typeface="Nunito"/>
                        </a:rPr>
                        <a:t>Scrapped</a:t>
                      </a:r>
                      <a:endParaRPr b="1">
                        <a:latin typeface="Nunito"/>
                        <a:ea typeface="Nunito"/>
                        <a:cs typeface="Nunito"/>
                        <a:sym typeface="Nunito"/>
                      </a:endParaRPr>
                    </a:p>
                    <a:p>
                      <a:pPr indent="0" lvl="0" marL="0" rtl="0" algn="l">
                        <a:spcBef>
                          <a:spcPts val="0"/>
                        </a:spcBef>
                        <a:spcAft>
                          <a:spcPts val="0"/>
                        </a:spcAft>
                        <a:buNone/>
                      </a:pPr>
                      <a:r>
                        <a:t/>
                      </a:r>
                      <a:endParaRPr b="1">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Repair (Deployment)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Break down (Deployment)</a:t>
                      </a:r>
                      <a:endParaRPr>
                        <a:latin typeface="Nunito"/>
                        <a:ea typeface="Nunito"/>
                        <a:cs typeface="Nunito"/>
                        <a:sym typeface="Nunito"/>
                      </a:endParaRPr>
                    </a:p>
                  </a:txBody>
                  <a:tcPr marT="91425" marB="91425" marR="91425" marL="9142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3F3F3"/>
                    </a:solidFill>
                  </a:tcPr>
                </a:tc>
              </a:tr>
            </a:tbl>
          </a:graphicData>
        </a:graphic>
      </p:graphicFrame>
      <p:sp>
        <p:nvSpPr>
          <p:cNvPr id="229" name="Google Shape;229;p24"/>
          <p:cNvSpPr txBox="1"/>
          <p:nvPr/>
        </p:nvSpPr>
        <p:spPr>
          <a:xfrm>
            <a:off x="314475" y="1185225"/>
            <a:ext cx="2374800" cy="290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latin typeface="Nunito SemiBold"/>
                <a:ea typeface="Nunito SemiBold"/>
                <a:cs typeface="Nunito SemiBold"/>
                <a:sym typeface="Nunito SemiBold"/>
              </a:rPr>
              <a:t>Then we outlined which processes must be online and should be online in order to stop managing the agent network on spreadsheets</a:t>
            </a:r>
            <a:endParaRPr sz="1600">
              <a:latin typeface="Nunito SemiBold"/>
              <a:ea typeface="Nunito SemiBold"/>
              <a:cs typeface="Nunito SemiBold"/>
              <a:sym typeface="Nunito SemiBold"/>
            </a:endParaRPr>
          </a:p>
          <a:p>
            <a:pPr indent="0" lvl="0" marL="0" rtl="0" algn="l">
              <a:spcBef>
                <a:spcPts val="0"/>
              </a:spcBef>
              <a:spcAft>
                <a:spcPts val="0"/>
              </a:spcAft>
              <a:buNone/>
            </a:pPr>
            <a:r>
              <a:t/>
            </a:r>
            <a:endParaRPr sz="1600">
              <a:latin typeface="Nunito SemiBold"/>
              <a:ea typeface="Nunito SemiBold"/>
              <a:cs typeface="Nunito SemiBold"/>
              <a:sym typeface="Nunito SemiBold"/>
            </a:endParaRPr>
          </a:p>
          <a:p>
            <a:pPr indent="0" lvl="0" marL="0" rtl="0" algn="l">
              <a:spcBef>
                <a:spcPts val="0"/>
              </a:spcBef>
              <a:spcAft>
                <a:spcPts val="0"/>
              </a:spcAft>
              <a:buNone/>
            </a:pPr>
            <a:r>
              <a:rPr lang="en-US" sz="1600">
                <a:latin typeface="Nunito SemiBold"/>
                <a:ea typeface="Nunito SemiBold"/>
                <a:cs typeface="Nunito SemiBold"/>
                <a:sym typeface="Nunito SemiBold"/>
              </a:rPr>
              <a:t>Key:</a:t>
            </a:r>
            <a:endParaRPr sz="1600">
              <a:latin typeface="Nunito SemiBold"/>
              <a:ea typeface="Nunito SemiBold"/>
              <a:cs typeface="Nunito SemiBold"/>
              <a:sym typeface="Nunito SemiBold"/>
            </a:endParaRPr>
          </a:p>
          <a:p>
            <a:pPr indent="0" lvl="0" marL="0" rtl="0" algn="l">
              <a:spcBef>
                <a:spcPts val="0"/>
              </a:spcBef>
              <a:spcAft>
                <a:spcPts val="0"/>
              </a:spcAft>
              <a:buNone/>
            </a:pPr>
            <a:r>
              <a:rPr b="1" lang="en-US" u="sng">
                <a:solidFill>
                  <a:srgbClr val="6AA84F"/>
                </a:solidFill>
                <a:latin typeface="Nunito"/>
                <a:ea typeface="Nunito"/>
                <a:cs typeface="Nunito"/>
                <a:sym typeface="Nunito"/>
              </a:rPr>
              <a:t>Must be</a:t>
            </a:r>
            <a:endParaRPr sz="1600">
              <a:latin typeface="Nunito SemiBold"/>
              <a:ea typeface="Nunito SemiBold"/>
              <a:cs typeface="Nunito SemiBold"/>
              <a:sym typeface="Nunito SemiBold"/>
            </a:endParaRPr>
          </a:p>
          <a:p>
            <a:pPr indent="0" lvl="0" marL="0" rtl="0" algn="l">
              <a:spcBef>
                <a:spcPts val="0"/>
              </a:spcBef>
              <a:spcAft>
                <a:spcPts val="0"/>
              </a:spcAft>
              <a:buNone/>
            </a:pPr>
            <a:r>
              <a:rPr b="1" lang="en-US" u="sng">
                <a:solidFill>
                  <a:schemeClr val="accent1"/>
                </a:solidFill>
                <a:latin typeface="Nunito"/>
                <a:ea typeface="Nunito"/>
                <a:cs typeface="Nunito"/>
                <a:sym typeface="Nunito"/>
              </a:rPr>
              <a:t>Should be / Next </a:t>
            </a:r>
            <a:endParaRPr sz="1600">
              <a:latin typeface="Nunito SemiBold"/>
              <a:ea typeface="Nunito SemiBold"/>
              <a:cs typeface="Nunito SemiBold"/>
              <a:sym typeface="Nunito SemiBold"/>
            </a:endParaRPr>
          </a:p>
          <a:p>
            <a:pPr indent="0" lvl="0" marL="0" rtl="0" algn="l">
              <a:spcBef>
                <a:spcPts val="0"/>
              </a:spcBef>
              <a:spcAft>
                <a:spcPts val="0"/>
              </a:spcAft>
              <a:buNone/>
            </a:pPr>
            <a:r>
              <a:t/>
            </a:r>
            <a:endParaRPr sz="1600">
              <a:latin typeface="Nunito SemiBold"/>
              <a:ea typeface="Nunito SemiBold"/>
              <a:cs typeface="Nunito SemiBold"/>
              <a:sym typeface="Nunito SemiBold"/>
            </a:endParaRPr>
          </a:p>
          <a:p>
            <a:pPr indent="0" lvl="0" marL="0" rtl="0" algn="l">
              <a:spcBef>
                <a:spcPts val="0"/>
              </a:spcBef>
              <a:spcAft>
                <a:spcPts val="0"/>
              </a:spcAft>
              <a:buNone/>
            </a:pPr>
            <a:r>
              <a:rPr lang="en-US" sz="1600">
                <a:latin typeface="Nunito SemiBold"/>
                <a:ea typeface="Nunito SemiBold"/>
                <a:cs typeface="Nunito SemiBold"/>
                <a:sym typeface="Nunito SemiBold"/>
              </a:rPr>
              <a:t>Offboarding and Onboarding are two key processes that involve multiple subprocesses so we went into a more detailed mapping process for these.</a:t>
            </a:r>
            <a:endParaRPr sz="1600">
              <a:latin typeface="Nunito SemiBold"/>
              <a:ea typeface="Nunito SemiBold"/>
              <a:cs typeface="Nunito SemiBold"/>
              <a:sym typeface="Nunito SemiBold"/>
            </a:endParaRPr>
          </a:p>
          <a:p>
            <a:pPr indent="0" lvl="0" marL="0" rtl="0" algn="l">
              <a:spcBef>
                <a:spcPts val="0"/>
              </a:spcBef>
              <a:spcAft>
                <a:spcPts val="0"/>
              </a:spcAft>
              <a:buNone/>
            </a:pPr>
            <a:r>
              <a:t/>
            </a:r>
            <a:endParaRPr sz="1600">
              <a:latin typeface="Nunito SemiBold"/>
              <a:ea typeface="Nunito SemiBold"/>
              <a:cs typeface="Nunito SemiBold"/>
              <a:sym typeface="Nunito SemiBold"/>
            </a:endParaRPr>
          </a:p>
          <a:p>
            <a:pPr indent="0" lvl="0" marL="0" rtl="0" algn="l">
              <a:spcBef>
                <a:spcPts val="0"/>
              </a:spcBef>
              <a:spcAft>
                <a:spcPts val="0"/>
              </a:spcAft>
              <a:buNone/>
            </a:pPr>
            <a:r>
              <a:t/>
            </a:r>
            <a:endParaRPr sz="1600">
              <a:latin typeface="Nunito SemiBold"/>
              <a:ea typeface="Nunito SemiBold"/>
              <a:cs typeface="Nunito SemiBold"/>
              <a:sym typeface="Nunito SemiBold"/>
            </a:endParaRPr>
          </a:p>
          <a:p>
            <a:pPr indent="0" lvl="0" marL="0" rtl="0" algn="l">
              <a:spcBef>
                <a:spcPts val="0"/>
              </a:spcBef>
              <a:spcAft>
                <a:spcPts val="0"/>
              </a:spcAft>
              <a:buNone/>
            </a:pPr>
            <a:r>
              <a:t/>
            </a:r>
            <a:endParaRPr sz="1600">
              <a:latin typeface="Nunito SemiBold"/>
              <a:ea typeface="Nunito SemiBold"/>
              <a:cs typeface="Nunito SemiBold"/>
              <a:sym typeface="Nunito SemiBo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25"/>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35" name="Google Shape;235;p25"/>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Onboarding MVP</a:t>
            </a:r>
            <a:endParaRPr/>
          </a:p>
        </p:txBody>
      </p:sp>
      <p:sp>
        <p:nvSpPr>
          <p:cNvPr id="236" name="Google Shape;236;p25"/>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237" name="Google Shape;237;p25"/>
          <p:cNvSpPr txBox="1"/>
          <p:nvPr>
            <p:ph idx="1" type="subTitle"/>
          </p:nvPr>
        </p:nvSpPr>
        <p:spPr>
          <a:xfrm>
            <a:off x="458724" y="1408670"/>
            <a:ext cx="11274600" cy="4851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400"/>
              <a:t>Onboarding (L0) is a complex process made up of many </a:t>
            </a:r>
            <a:r>
              <a:rPr lang="en-US" sz="1400"/>
              <a:t>L1 and L2 sub processes. Everything between ‘MVP’ and ‘Later’ lines is what needs to move on system. See </a:t>
            </a:r>
            <a:r>
              <a:rPr lang="en-US" sz="1400" u="sng">
                <a:solidFill>
                  <a:schemeClr val="hlink"/>
                </a:solidFill>
                <a:hlinkClick r:id="rId4"/>
              </a:rPr>
              <a:t>here</a:t>
            </a:r>
            <a:r>
              <a:rPr lang="en-US" sz="1400"/>
              <a:t> for zoomed in view.</a:t>
            </a:r>
            <a:endParaRPr sz="1400"/>
          </a:p>
          <a:p>
            <a:pPr indent="0" lvl="0" marL="0" rtl="0" algn="l">
              <a:spcBef>
                <a:spcPts val="1000"/>
              </a:spcBef>
              <a:spcAft>
                <a:spcPts val="0"/>
              </a:spcAft>
              <a:buNone/>
            </a:pPr>
            <a:r>
              <a:rPr lang="en-US" sz="1400"/>
              <a:t>The primary work to be done is to create status for each step that can be set by the user. A status change should update the team who picks up the next step [TBD; Is this a dashboard / Tableau report to view certain pipeline or user has to click to check...]</a:t>
            </a:r>
            <a:endParaRPr sz="1400"/>
          </a:p>
        </p:txBody>
      </p:sp>
      <p:pic>
        <p:nvPicPr>
          <p:cNvPr id="238" name="Google Shape;238;p25"/>
          <p:cNvPicPr preferRelativeResize="0"/>
          <p:nvPr/>
        </p:nvPicPr>
        <p:blipFill>
          <a:blip r:embed="rId5">
            <a:alphaModFix/>
          </a:blip>
          <a:stretch>
            <a:fillRect/>
          </a:stretch>
        </p:blipFill>
        <p:spPr>
          <a:xfrm>
            <a:off x="9211125" y="91450"/>
            <a:ext cx="2924950" cy="1242800"/>
          </a:xfrm>
          <a:prstGeom prst="rect">
            <a:avLst/>
          </a:prstGeom>
          <a:noFill/>
          <a:ln>
            <a:noFill/>
          </a:ln>
        </p:spPr>
      </p:pic>
      <p:pic>
        <p:nvPicPr>
          <p:cNvPr id="239" name="Google Shape;239;p25"/>
          <p:cNvPicPr preferRelativeResize="0"/>
          <p:nvPr/>
        </p:nvPicPr>
        <p:blipFill>
          <a:blip r:embed="rId6">
            <a:alphaModFix/>
          </a:blip>
          <a:stretch>
            <a:fillRect/>
          </a:stretch>
        </p:blipFill>
        <p:spPr>
          <a:xfrm>
            <a:off x="0" y="2915947"/>
            <a:ext cx="12192002" cy="315970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6"/>
          <p:cNvSpPr txBox="1"/>
          <p:nvPr>
            <p:ph type="title"/>
          </p:nvPr>
        </p:nvSpPr>
        <p:spPr>
          <a:xfrm>
            <a:off x="1200150" y="91450"/>
            <a:ext cx="80229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Onboarding</a:t>
            </a:r>
            <a:endParaRPr/>
          </a:p>
        </p:txBody>
      </p:sp>
      <p:sp>
        <p:nvSpPr>
          <p:cNvPr id="246" name="Google Shape;246;p26"/>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247" name="Google Shape;247;p26"/>
          <p:cNvSpPr/>
          <p:nvPr/>
        </p:nvSpPr>
        <p:spPr>
          <a:xfrm>
            <a:off x="473375" y="1318700"/>
            <a:ext cx="201300" cy="2133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
          <p:cNvSpPr/>
          <p:nvPr/>
        </p:nvSpPr>
        <p:spPr>
          <a:xfrm>
            <a:off x="1322492" y="989750"/>
            <a:ext cx="1452000" cy="871200"/>
          </a:xfrm>
          <a:prstGeom prst="rect">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Agent Application</a:t>
            </a:r>
            <a:endParaRPr>
              <a:latin typeface="Nunito"/>
              <a:ea typeface="Nunito"/>
              <a:cs typeface="Nunito"/>
              <a:sym typeface="Nunito"/>
            </a:endParaRPr>
          </a:p>
        </p:txBody>
      </p:sp>
      <p:sp>
        <p:nvSpPr>
          <p:cNvPr id="249" name="Google Shape;249;p26"/>
          <p:cNvSpPr/>
          <p:nvPr/>
        </p:nvSpPr>
        <p:spPr>
          <a:xfrm>
            <a:off x="1322492" y="212775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Inspection</a:t>
            </a:r>
            <a:endParaRPr>
              <a:latin typeface="Nunito"/>
              <a:ea typeface="Nunito"/>
              <a:cs typeface="Nunito"/>
              <a:sym typeface="Nunito"/>
            </a:endParaRPr>
          </a:p>
        </p:txBody>
      </p:sp>
      <p:sp>
        <p:nvSpPr>
          <p:cNvPr id="250" name="Google Shape;250;p26"/>
          <p:cNvSpPr/>
          <p:nvPr/>
        </p:nvSpPr>
        <p:spPr>
          <a:xfrm>
            <a:off x="3315050" y="2290950"/>
            <a:ext cx="604200" cy="544800"/>
          </a:xfrm>
          <a:prstGeom prst="diamond">
            <a:avLst/>
          </a:prstGeom>
          <a:solidFill>
            <a:srgbClr val="65D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6"/>
          <p:cNvSpPr/>
          <p:nvPr/>
        </p:nvSpPr>
        <p:spPr>
          <a:xfrm>
            <a:off x="2891142" y="338175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Archive agent &amp; shop</a:t>
            </a:r>
            <a:endParaRPr>
              <a:latin typeface="Nunito"/>
              <a:ea typeface="Nunito"/>
              <a:cs typeface="Nunito"/>
              <a:sym typeface="Nunito"/>
            </a:endParaRPr>
          </a:p>
        </p:txBody>
      </p:sp>
      <p:sp>
        <p:nvSpPr>
          <p:cNvPr id="252" name="Google Shape;252;p26"/>
          <p:cNvSpPr/>
          <p:nvPr/>
        </p:nvSpPr>
        <p:spPr>
          <a:xfrm>
            <a:off x="4459792" y="212775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Deposit</a:t>
            </a:r>
            <a:endParaRPr>
              <a:latin typeface="Nunito"/>
              <a:ea typeface="Nunito"/>
              <a:cs typeface="Nunito"/>
              <a:sym typeface="Nunito"/>
            </a:endParaRPr>
          </a:p>
        </p:txBody>
      </p:sp>
      <p:sp>
        <p:nvSpPr>
          <p:cNvPr id="253" name="Google Shape;253;p26"/>
          <p:cNvSpPr/>
          <p:nvPr/>
        </p:nvSpPr>
        <p:spPr>
          <a:xfrm>
            <a:off x="7431192" y="212775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 KYC</a:t>
            </a:r>
            <a:endParaRPr>
              <a:latin typeface="Nunito"/>
              <a:ea typeface="Nunito"/>
              <a:cs typeface="Nunito"/>
              <a:sym typeface="Nunito"/>
            </a:endParaRPr>
          </a:p>
        </p:txBody>
      </p:sp>
      <p:sp>
        <p:nvSpPr>
          <p:cNvPr id="254" name="Google Shape;254;p26"/>
          <p:cNvSpPr/>
          <p:nvPr/>
        </p:nvSpPr>
        <p:spPr>
          <a:xfrm>
            <a:off x="6416775" y="2290950"/>
            <a:ext cx="604200" cy="544800"/>
          </a:xfrm>
          <a:prstGeom prst="diamond">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5" name="Google Shape;255;p26"/>
          <p:cNvCxnSpPr>
            <a:stCxn id="247" idx="6"/>
            <a:endCxn id="248" idx="1"/>
          </p:cNvCxnSpPr>
          <p:nvPr/>
        </p:nvCxnSpPr>
        <p:spPr>
          <a:xfrm>
            <a:off x="674675" y="1425350"/>
            <a:ext cx="647700" cy="0"/>
          </a:xfrm>
          <a:prstGeom prst="straightConnector1">
            <a:avLst/>
          </a:prstGeom>
          <a:noFill/>
          <a:ln cap="flat" cmpd="sng" w="9525">
            <a:solidFill>
              <a:schemeClr val="dk2"/>
            </a:solidFill>
            <a:prstDash val="solid"/>
            <a:round/>
            <a:headEnd len="med" w="med" type="none"/>
            <a:tailEnd len="med" w="med" type="stealth"/>
          </a:ln>
        </p:spPr>
      </p:cxnSp>
      <p:cxnSp>
        <p:nvCxnSpPr>
          <p:cNvPr id="256" name="Google Shape;256;p26"/>
          <p:cNvCxnSpPr>
            <a:stCxn id="248" idx="2"/>
            <a:endCxn id="249" idx="0"/>
          </p:cNvCxnSpPr>
          <p:nvPr/>
        </p:nvCxnSpPr>
        <p:spPr>
          <a:xfrm>
            <a:off x="2048492" y="1860950"/>
            <a:ext cx="0" cy="266700"/>
          </a:xfrm>
          <a:prstGeom prst="straightConnector1">
            <a:avLst/>
          </a:prstGeom>
          <a:noFill/>
          <a:ln cap="flat" cmpd="sng" w="9525">
            <a:solidFill>
              <a:schemeClr val="dk2"/>
            </a:solidFill>
            <a:prstDash val="solid"/>
            <a:round/>
            <a:headEnd len="med" w="med" type="none"/>
            <a:tailEnd len="med" w="med" type="stealth"/>
          </a:ln>
        </p:spPr>
      </p:cxnSp>
      <p:cxnSp>
        <p:nvCxnSpPr>
          <p:cNvPr id="257" name="Google Shape;257;p26"/>
          <p:cNvCxnSpPr>
            <a:stCxn id="249" idx="3"/>
            <a:endCxn id="250" idx="1"/>
          </p:cNvCxnSpPr>
          <p:nvPr/>
        </p:nvCxnSpPr>
        <p:spPr>
          <a:xfrm>
            <a:off x="2774492" y="2563350"/>
            <a:ext cx="540600" cy="0"/>
          </a:xfrm>
          <a:prstGeom prst="straightConnector1">
            <a:avLst/>
          </a:prstGeom>
          <a:noFill/>
          <a:ln cap="flat" cmpd="sng" w="9525">
            <a:solidFill>
              <a:schemeClr val="dk2"/>
            </a:solidFill>
            <a:prstDash val="solid"/>
            <a:round/>
            <a:headEnd len="med" w="med" type="none"/>
            <a:tailEnd len="med" w="med" type="stealth"/>
          </a:ln>
        </p:spPr>
      </p:cxnSp>
      <p:cxnSp>
        <p:nvCxnSpPr>
          <p:cNvPr id="258" name="Google Shape;258;p26"/>
          <p:cNvCxnSpPr>
            <a:stCxn id="250" idx="2"/>
            <a:endCxn id="251" idx="0"/>
          </p:cNvCxnSpPr>
          <p:nvPr/>
        </p:nvCxnSpPr>
        <p:spPr>
          <a:xfrm>
            <a:off x="3617150" y="2835750"/>
            <a:ext cx="0" cy="546000"/>
          </a:xfrm>
          <a:prstGeom prst="straightConnector1">
            <a:avLst/>
          </a:prstGeom>
          <a:noFill/>
          <a:ln cap="flat" cmpd="sng" w="9525">
            <a:solidFill>
              <a:schemeClr val="dk2"/>
            </a:solidFill>
            <a:prstDash val="solid"/>
            <a:round/>
            <a:headEnd len="med" w="med" type="none"/>
            <a:tailEnd len="med" w="med" type="stealth"/>
          </a:ln>
        </p:spPr>
      </p:cxnSp>
      <p:sp>
        <p:nvSpPr>
          <p:cNvPr id="259" name="Google Shape;259;p26"/>
          <p:cNvSpPr/>
          <p:nvPr/>
        </p:nvSpPr>
        <p:spPr>
          <a:xfrm>
            <a:off x="10307842" y="212775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Contract</a:t>
            </a:r>
            <a:endParaRPr>
              <a:latin typeface="Nunito"/>
              <a:ea typeface="Nunito"/>
              <a:cs typeface="Nunito"/>
              <a:sym typeface="Nunito"/>
            </a:endParaRPr>
          </a:p>
        </p:txBody>
      </p:sp>
      <p:sp>
        <p:nvSpPr>
          <p:cNvPr id="260" name="Google Shape;260;p26"/>
          <p:cNvSpPr/>
          <p:nvPr/>
        </p:nvSpPr>
        <p:spPr>
          <a:xfrm>
            <a:off x="9293425" y="2290950"/>
            <a:ext cx="604200" cy="544800"/>
          </a:xfrm>
          <a:prstGeom prst="diamond">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6"/>
          <p:cNvSpPr/>
          <p:nvPr/>
        </p:nvSpPr>
        <p:spPr>
          <a:xfrm>
            <a:off x="10731750" y="3521200"/>
            <a:ext cx="604200" cy="544800"/>
          </a:xfrm>
          <a:prstGeom prst="diamond">
            <a:avLst/>
          </a:prstGeom>
          <a:solidFill>
            <a:srgbClr val="65D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 name="Google Shape;262;p26"/>
          <p:cNvCxnSpPr>
            <a:stCxn id="250" idx="3"/>
            <a:endCxn id="252" idx="1"/>
          </p:cNvCxnSpPr>
          <p:nvPr/>
        </p:nvCxnSpPr>
        <p:spPr>
          <a:xfrm>
            <a:off x="3919250" y="2563350"/>
            <a:ext cx="540600" cy="0"/>
          </a:xfrm>
          <a:prstGeom prst="straightConnector1">
            <a:avLst/>
          </a:prstGeom>
          <a:noFill/>
          <a:ln cap="flat" cmpd="sng" w="9525">
            <a:solidFill>
              <a:schemeClr val="dk2"/>
            </a:solidFill>
            <a:prstDash val="solid"/>
            <a:round/>
            <a:headEnd len="med" w="med" type="none"/>
            <a:tailEnd len="med" w="med" type="stealth"/>
          </a:ln>
        </p:spPr>
      </p:cxnSp>
      <p:cxnSp>
        <p:nvCxnSpPr>
          <p:cNvPr id="263" name="Google Shape;263;p26"/>
          <p:cNvCxnSpPr>
            <a:stCxn id="252" idx="3"/>
            <a:endCxn id="254" idx="1"/>
          </p:cNvCxnSpPr>
          <p:nvPr/>
        </p:nvCxnSpPr>
        <p:spPr>
          <a:xfrm>
            <a:off x="5911792" y="2563350"/>
            <a:ext cx="504900" cy="0"/>
          </a:xfrm>
          <a:prstGeom prst="straightConnector1">
            <a:avLst/>
          </a:prstGeom>
          <a:noFill/>
          <a:ln cap="flat" cmpd="sng" w="9525">
            <a:solidFill>
              <a:schemeClr val="dk2"/>
            </a:solidFill>
            <a:prstDash val="solid"/>
            <a:round/>
            <a:headEnd len="med" w="med" type="none"/>
            <a:tailEnd len="med" w="med" type="stealth"/>
          </a:ln>
        </p:spPr>
      </p:cxnSp>
      <p:cxnSp>
        <p:nvCxnSpPr>
          <p:cNvPr id="264" name="Google Shape;264;p26"/>
          <p:cNvCxnSpPr>
            <a:stCxn id="254" idx="3"/>
            <a:endCxn id="253" idx="1"/>
          </p:cNvCxnSpPr>
          <p:nvPr/>
        </p:nvCxnSpPr>
        <p:spPr>
          <a:xfrm>
            <a:off x="7020975" y="2563350"/>
            <a:ext cx="410100" cy="0"/>
          </a:xfrm>
          <a:prstGeom prst="straightConnector1">
            <a:avLst/>
          </a:prstGeom>
          <a:noFill/>
          <a:ln cap="flat" cmpd="sng" w="9525">
            <a:solidFill>
              <a:schemeClr val="dk2"/>
            </a:solidFill>
            <a:prstDash val="solid"/>
            <a:round/>
            <a:headEnd len="med" w="med" type="none"/>
            <a:tailEnd len="med" w="med" type="stealth"/>
          </a:ln>
        </p:spPr>
      </p:cxnSp>
      <p:cxnSp>
        <p:nvCxnSpPr>
          <p:cNvPr id="265" name="Google Shape;265;p26"/>
          <p:cNvCxnSpPr>
            <a:stCxn id="253" idx="3"/>
            <a:endCxn id="260" idx="1"/>
          </p:cNvCxnSpPr>
          <p:nvPr/>
        </p:nvCxnSpPr>
        <p:spPr>
          <a:xfrm>
            <a:off x="8883192" y="2563350"/>
            <a:ext cx="410100" cy="0"/>
          </a:xfrm>
          <a:prstGeom prst="straightConnector1">
            <a:avLst/>
          </a:prstGeom>
          <a:noFill/>
          <a:ln cap="flat" cmpd="sng" w="9525">
            <a:solidFill>
              <a:schemeClr val="dk2"/>
            </a:solidFill>
            <a:prstDash val="solid"/>
            <a:round/>
            <a:headEnd len="med" w="med" type="none"/>
            <a:tailEnd len="med" w="med" type="stealth"/>
          </a:ln>
        </p:spPr>
      </p:cxnSp>
      <p:sp>
        <p:nvSpPr>
          <p:cNvPr id="266" name="Google Shape;266;p26"/>
          <p:cNvSpPr txBox="1"/>
          <p:nvPr/>
        </p:nvSpPr>
        <p:spPr>
          <a:xfrm>
            <a:off x="4742175" y="1246850"/>
            <a:ext cx="2342700" cy="6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000">
                <a:latin typeface="Nunito SemiBold"/>
                <a:ea typeface="Nunito SemiBold"/>
                <a:cs typeface="Nunito SemiBold"/>
                <a:sym typeface="Nunito SemiBold"/>
              </a:rPr>
              <a:t>While this is not part of the MVP (due to complexity) moving this on system is high value and ‘next’ in terms of priority.</a:t>
            </a:r>
            <a:endParaRPr sz="1000">
              <a:latin typeface="Nunito SemiBold"/>
              <a:ea typeface="Nunito SemiBold"/>
              <a:cs typeface="Nunito SemiBold"/>
              <a:sym typeface="Nunito SemiBold"/>
            </a:endParaRPr>
          </a:p>
        </p:txBody>
      </p:sp>
      <p:sp>
        <p:nvSpPr>
          <p:cNvPr id="267" name="Google Shape;267;p26"/>
          <p:cNvSpPr txBox="1"/>
          <p:nvPr/>
        </p:nvSpPr>
        <p:spPr>
          <a:xfrm>
            <a:off x="7485375" y="1246850"/>
            <a:ext cx="2342700" cy="6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000">
                <a:latin typeface="Nunito SemiBold"/>
                <a:ea typeface="Nunito SemiBold"/>
                <a:cs typeface="Nunito SemiBold"/>
                <a:sym typeface="Nunito SemiBold"/>
              </a:rPr>
              <a:t>While this is not part of the MVP the KYC fields already exist in UVA so it would be easy to move this on system.</a:t>
            </a:r>
            <a:endParaRPr sz="1000">
              <a:latin typeface="Nunito SemiBold"/>
              <a:ea typeface="Nunito SemiBold"/>
              <a:cs typeface="Nunito SemiBold"/>
              <a:sym typeface="Nunito SemiBold"/>
            </a:endParaRPr>
          </a:p>
        </p:txBody>
      </p:sp>
      <p:sp>
        <p:nvSpPr>
          <p:cNvPr id="268" name="Google Shape;268;p26"/>
          <p:cNvSpPr/>
          <p:nvPr/>
        </p:nvSpPr>
        <p:spPr>
          <a:xfrm>
            <a:off x="9788350" y="146075"/>
            <a:ext cx="2091000" cy="266700"/>
          </a:xfrm>
          <a:prstGeom prst="rect">
            <a:avLst/>
          </a:prstGeom>
          <a:solidFill>
            <a:schemeClr val="lt2"/>
          </a:solid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Offline process for MVP</a:t>
            </a:r>
            <a:endParaRPr/>
          </a:p>
        </p:txBody>
      </p:sp>
      <p:sp>
        <p:nvSpPr>
          <p:cNvPr id="269" name="Google Shape;269;p26"/>
          <p:cNvSpPr/>
          <p:nvPr/>
        </p:nvSpPr>
        <p:spPr>
          <a:xfrm>
            <a:off x="9788350" y="527075"/>
            <a:ext cx="2091000" cy="266700"/>
          </a:xfrm>
          <a:prstGeom prst="rect">
            <a:avLst/>
          </a:prstGeom>
          <a:solidFill>
            <a:srgbClr val="65D9F8"/>
          </a:solidFill>
          <a:ln cap="flat" cmpd="sng" w="9525">
            <a:solidFill>
              <a:srgbClr val="65D9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Online</a:t>
            </a:r>
            <a:r>
              <a:rPr lang="en-US"/>
              <a:t> process for MVP</a:t>
            </a:r>
            <a:endParaRPr/>
          </a:p>
        </p:txBody>
      </p:sp>
      <p:cxnSp>
        <p:nvCxnSpPr>
          <p:cNvPr id="270" name="Google Shape;270;p26"/>
          <p:cNvCxnSpPr>
            <a:stCxn id="260" idx="3"/>
            <a:endCxn id="259" idx="1"/>
          </p:cNvCxnSpPr>
          <p:nvPr/>
        </p:nvCxnSpPr>
        <p:spPr>
          <a:xfrm>
            <a:off x="9897625" y="2563350"/>
            <a:ext cx="410100" cy="0"/>
          </a:xfrm>
          <a:prstGeom prst="straightConnector1">
            <a:avLst/>
          </a:prstGeom>
          <a:noFill/>
          <a:ln cap="flat" cmpd="sng" w="9525">
            <a:solidFill>
              <a:schemeClr val="dk2"/>
            </a:solidFill>
            <a:prstDash val="solid"/>
            <a:round/>
            <a:headEnd len="med" w="med" type="none"/>
            <a:tailEnd len="med" w="med" type="stealth"/>
          </a:ln>
        </p:spPr>
      </p:cxnSp>
      <p:cxnSp>
        <p:nvCxnSpPr>
          <p:cNvPr id="271" name="Google Shape;271;p26"/>
          <p:cNvCxnSpPr>
            <a:stCxn id="259" idx="2"/>
            <a:endCxn id="261" idx="0"/>
          </p:cNvCxnSpPr>
          <p:nvPr/>
        </p:nvCxnSpPr>
        <p:spPr>
          <a:xfrm>
            <a:off x="11033842" y="2998950"/>
            <a:ext cx="0" cy="522300"/>
          </a:xfrm>
          <a:prstGeom prst="straightConnector1">
            <a:avLst/>
          </a:prstGeom>
          <a:noFill/>
          <a:ln cap="flat" cmpd="sng" w="9525">
            <a:solidFill>
              <a:schemeClr val="dk2"/>
            </a:solidFill>
            <a:prstDash val="solid"/>
            <a:round/>
            <a:headEnd len="med" w="med" type="none"/>
            <a:tailEnd len="med" w="med" type="stealth"/>
          </a:ln>
        </p:spPr>
      </p:cxnSp>
      <p:sp>
        <p:nvSpPr>
          <p:cNvPr id="272" name="Google Shape;272;p26"/>
          <p:cNvSpPr/>
          <p:nvPr/>
        </p:nvSpPr>
        <p:spPr>
          <a:xfrm>
            <a:off x="10307842" y="4435875"/>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Civil works</a:t>
            </a:r>
            <a:endParaRPr>
              <a:latin typeface="Nunito"/>
              <a:ea typeface="Nunito"/>
              <a:cs typeface="Nunito"/>
              <a:sym typeface="Nunito"/>
            </a:endParaRPr>
          </a:p>
        </p:txBody>
      </p:sp>
      <p:sp>
        <p:nvSpPr>
          <p:cNvPr id="273" name="Google Shape;273;p26"/>
          <p:cNvSpPr/>
          <p:nvPr/>
        </p:nvSpPr>
        <p:spPr>
          <a:xfrm>
            <a:off x="8445629" y="5436425"/>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Delivery</a:t>
            </a:r>
            <a:endParaRPr>
              <a:latin typeface="Nunito"/>
              <a:ea typeface="Nunito"/>
              <a:cs typeface="Nunito"/>
              <a:sym typeface="Nunito"/>
            </a:endParaRPr>
          </a:p>
        </p:txBody>
      </p:sp>
      <p:sp>
        <p:nvSpPr>
          <p:cNvPr id="274" name="Google Shape;274;p26"/>
          <p:cNvSpPr/>
          <p:nvPr/>
        </p:nvSpPr>
        <p:spPr>
          <a:xfrm>
            <a:off x="10731750" y="5588825"/>
            <a:ext cx="604200" cy="544800"/>
          </a:xfrm>
          <a:prstGeom prst="diamond">
            <a:avLst/>
          </a:prstGeom>
          <a:solidFill>
            <a:srgbClr val="65D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6"/>
          <p:cNvSpPr/>
          <p:nvPr/>
        </p:nvSpPr>
        <p:spPr>
          <a:xfrm>
            <a:off x="5632867" y="5436425"/>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Installation</a:t>
            </a:r>
            <a:endParaRPr>
              <a:latin typeface="Nunito"/>
              <a:ea typeface="Nunito"/>
              <a:cs typeface="Nunito"/>
              <a:sym typeface="Nunito"/>
            </a:endParaRPr>
          </a:p>
        </p:txBody>
      </p:sp>
      <p:sp>
        <p:nvSpPr>
          <p:cNvPr id="276" name="Google Shape;276;p26"/>
          <p:cNvSpPr/>
          <p:nvPr/>
        </p:nvSpPr>
        <p:spPr>
          <a:xfrm>
            <a:off x="7463138" y="5599625"/>
            <a:ext cx="604200" cy="544800"/>
          </a:xfrm>
          <a:prstGeom prst="diamond">
            <a:avLst/>
          </a:prstGeom>
          <a:solidFill>
            <a:srgbClr val="65D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 name="Google Shape;277;p26"/>
          <p:cNvCxnSpPr>
            <a:stCxn id="261" idx="2"/>
            <a:endCxn id="272" idx="0"/>
          </p:cNvCxnSpPr>
          <p:nvPr/>
        </p:nvCxnSpPr>
        <p:spPr>
          <a:xfrm>
            <a:off x="11033850" y="4066000"/>
            <a:ext cx="0" cy="369900"/>
          </a:xfrm>
          <a:prstGeom prst="straightConnector1">
            <a:avLst/>
          </a:prstGeom>
          <a:noFill/>
          <a:ln cap="flat" cmpd="sng" w="9525">
            <a:solidFill>
              <a:schemeClr val="dk2"/>
            </a:solidFill>
            <a:prstDash val="solid"/>
            <a:round/>
            <a:headEnd len="med" w="med" type="none"/>
            <a:tailEnd len="med" w="med" type="stealth"/>
          </a:ln>
        </p:spPr>
      </p:cxnSp>
      <p:cxnSp>
        <p:nvCxnSpPr>
          <p:cNvPr id="278" name="Google Shape;278;p26"/>
          <p:cNvCxnSpPr>
            <a:stCxn id="272" idx="2"/>
            <a:endCxn id="274" idx="0"/>
          </p:cNvCxnSpPr>
          <p:nvPr/>
        </p:nvCxnSpPr>
        <p:spPr>
          <a:xfrm>
            <a:off x="11033842" y="5307075"/>
            <a:ext cx="0" cy="281700"/>
          </a:xfrm>
          <a:prstGeom prst="straightConnector1">
            <a:avLst/>
          </a:prstGeom>
          <a:noFill/>
          <a:ln cap="flat" cmpd="sng" w="9525">
            <a:solidFill>
              <a:schemeClr val="dk2"/>
            </a:solidFill>
            <a:prstDash val="solid"/>
            <a:round/>
            <a:headEnd len="med" w="med" type="none"/>
            <a:tailEnd len="med" w="med" type="stealth"/>
          </a:ln>
        </p:spPr>
      </p:cxnSp>
      <p:cxnSp>
        <p:nvCxnSpPr>
          <p:cNvPr id="279" name="Google Shape;279;p26"/>
          <p:cNvCxnSpPr>
            <a:stCxn id="274" idx="1"/>
            <a:endCxn id="273" idx="3"/>
          </p:cNvCxnSpPr>
          <p:nvPr/>
        </p:nvCxnSpPr>
        <p:spPr>
          <a:xfrm flipH="1">
            <a:off x="9897750" y="5861225"/>
            <a:ext cx="834000" cy="10800"/>
          </a:xfrm>
          <a:prstGeom prst="straightConnector1">
            <a:avLst/>
          </a:prstGeom>
          <a:noFill/>
          <a:ln cap="flat" cmpd="sng" w="9525">
            <a:solidFill>
              <a:schemeClr val="dk2"/>
            </a:solidFill>
            <a:prstDash val="solid"/>
            <a:round/>
            <a:headEnd len="med" w="med" type="none"/>
            <a:tailEnd len="med" w="med" type="stealth"/>
          </a:ln>
        </p:spPr>
      </p:cxnSp>
      <p:cxnSp>
        <p:nvCxnSpPr>
          <p:cNvPr id="280" name="Google Shape;280;p26"/>
          <p:cNvCxnSpPr>
            <a:stCxn id="273" idx="1"/>
            <a:endCxn id="276" idx="3"/>
          </p:cNvCxnSpPr>
          <p:nvPr/>
        </p:nvCxnSpPr>
        <p:spPr>
          <a:xfrm rot="10800000">
            <a:off x="8067329" y="5872025"/>
            <a:ext cx="378300" cy="0"/>
          </a:xfrm>
          <a:prstGeom prst="straightConnector1">
            <a:avLst/>
          </a:prstGeom>
          <a:noFill/>
          <a:ln cap="flat" cmpd="sng" w="9525">
            <a:solidFill>
              <a:schemeClr val="dk2"/>
            </a:solidFill>
            <a:prstDash val="solid"/>
            <a:round/>
            <a:headEnd len="med" w="med" type="none"/>
            <a:tailEnd len="med" w="med" type="stealth"/>
          </a:ln>
        </p:spPr>
      </p:cxnSp>
      <p:cxnSp>
        <p:nvCxnSpPr>
          <p:cNvPr id="281" name="Google Shape;281;p26"/>
          <p:cNvCxnSpPr>
            <a:stCxn id="276" idx="1"/>
            <a:endCxn id="275" idx="3"/>
          </p:cNvCxnSpPr>
          <p:nvPr/>
        </p:nvCxnSpPr>
        <p:spPr>
          <a:xfrm rot="10800000">
            <a:off x="7084838" y="5872025"/>
            <a:ext cx="378300" cy="0"/>
          </a:xfrm>
          <a:prstGeom prst="straightConnector1">
            <a:avLst/>
          </a:prstGeom>
          <a:noFill/>
          <a:ln cap="flat" cmpd="sng" w="9525">
            <a:solidFill>
              <a:schemeClr val="dk2"/>
            </a:solidFill>
            <a:prstDash val="solid"/>
            <a:round/>
            <a:headEnd len="med" w="med" type="none"/>
            <a:tailEnd len="med" w="med" type="stealth"/>
          </a:ln>
        </p:spPr>
      </p:cxnSp>
      <p:sp>
        <p:nvSpPr>
          <p:cNvPr id="282" name="Google Shape;282;p26"/>
          <p:cNvSpPr txBox="1"/>
          <p:nvPr/>
        </p:nvSpPr>
        <p:spPr>
          <a:xfrm>
            <a:off x="3312525" y="2413525"/>
            <a:ext cx="604200" cy="2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latin typeface="Nunito SemiBold"/>
                <a:ea typeface="Nunito SemiBold"/>
                <a:cs typeface="Nunito SemiBold"/>
                <a:sym typeface="Nunito SemiBold"/>
              </a:rPr>
              <a:t>Pass?</a:t>
            </a:r>
            <a:endParaRPr sz="1000">
              <a:latin typeface="Nunito SemiBold"/>
              <a:ea typeface="Nunito SemiBold"/>
              <a:cs typeface="Nunito SemiBold"/>
              <a:sym typeface="Nunito SemiBold"/>
            </a:endParaRPr>
          </a:p>
        </p:txBody>
      </p:sp>
      <p:sp>
        <p:nvSpPr>
          <p:cNvPr id="283" name="Google Shape;283;p26"/>
          <p:cNvSpPr txBox="1"/>
          <p:nvPr/>
        </p:nvSpPr>
        <p:spPr>
          <a:xfrm>
            <a:off x="6445600" y="2413525"/>
            <a:ext cx="604200" cy="2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latin typeface="Nunito SemiBold"/>
                <a:ea typeface="Nunito SemiBold"/>
                <a:cs typeface="Nunito SemiBold"/>
                <a:sym typeface="Nunito SemiBold"/>
              </a:rPr>
              <a:t>Paid</a:t>
            </a:r>
            <a:r>
              <a:rPr lang="en-US" sz="1000">
                <a:latin typeface="Nunito SemiBold"/>
                <a:ea typeface="Nunito SemiBold"/>
                <a:cs typeface="Nunito SemiBold"/>
                <a:sym typeface="Nunito SemiBold"/>
              </a:rPr>
              <a:t>?</a:t>
            </a:r>
            <a:endParaRPr sz="1000">
              <a:latin typeface="Nunito SemiBold"/>
              <a:ea typeface="Nunito SemiBold"/>
              <a:cs typeface="Nunito SemiBold"/>
              <a:sym typeface="Nunito SemiBold"/>
            </a:endParaRPr>
          </a:p>
        </p:txBody>
      </p:sp>
      <p:sp>
        <p:nvSpPr>
          <p:cNvPr id="284" name="Google Shape;284;p26"/>
          <p:cNvSpPr txBox="1"/>
          <p:nvPr/>
        </p:nvSpPr>
        <p:spPr>
          <a:xfrm>
            <a:off x="9293425" y="2413525"/>
            <a:ext cx="604200" cy="2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latin typeface="Nunito SemiBold"/>
                <a:ea typeface="Nunito SemiBold"/>
                <a:cs typeface="Nunito SemiBold"/>
                <a:sym typeface="Nunito SemiBold"/>
              </a:rPr>
              <a:t>Pass</a:t>
            </a:r>
            <a:r>
              <a:rPr lang="en-US" sz="1000">
                <a:latin typeface="Nunito SemiBold"/>
                <a:ea typeface="Nunito SemiBold"/>
                <a:cs typeface="Nunito SemiBold"/>
                <a:sym typeface="Nunito SemiBold"/>
              </a:rPr>
              <a:t>?</a:t>
            </a:r>
            <a:endParaRPr sz="1000">
              <a:latin typeface="Nunito SemiBold"/>
              <a:ea typeface="Nunito SemiBold"/>
              <a:cs typeface="Nunito SemiBold"/>
              <a:sym typeface="Nunito SemiBold"/>
            </a:endParaRPr>
          </a:p>
        </p:txBody>
      </p:sp>
      <p:sp>
        <p:nvSpPr>
          <p:cNvPr id="285" name="Google Shape;285;p26"/>
          <p:cNvSpPr txBox="1"/>
          <p:nvPr/>
        </p:nvSpPr>
        <p:spPr>
          <a:xfrm>
            <a:off x="10616850" y="3610775"/>
            <a:ext cx="834000" cy="2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latin typeface="Nunito SemiBold"/>
                <a:ea typeface="Nunito SemiBold"/>
                <a:cs typeface="Nunito SemiBold"/>
                <a:sym typeface="Nunito SemiBold"/>
              </a:rPr>
              <a:t>Signed?</a:t>
            </a:r>
            <a:endParaRPr sz="1000">
              <a:latin typeface="Nunito SemiBold"/>
              <a:ea typeface="Nunito SemiBold"/>
              <a:cs typeface="Nunito SemiBold"/>
              <a:sym typeface="Nunito SemiBold"/>
            </a:endParaRPr>
          </a:p>
        </p:txBody>
      </p:sp>
      <p:sp>
        <p:nvSpPr>
          <p:cNvPr id="286" name="Google Shape;286;p26"/>
          <p:cNvSpPr txBox="1"/>
          <p:nvPr/>
        </p:nvSpPr>
        <p:spPr>
          <a:xfrm>
            <a:off x="10616850" y="5676950"/>
            <a:ext cx="834000" cy="2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latin typeface="Nunito SemiBold"/>
                <a:ea typeface="Nunito SemiBold"/>
                <a:cs typeface="Nunito SemiBold"/>
                <a:sym typeface="Nunito SemiBold"/>
              </a:rPr>
              <a:t>Complete?</a:t>
            </a:r>
            <a:endParaRPr sz="1000">
              <a:latin typeface="Nunito SemiBold"/>
              <a:ea typeface="Nunito SemiBold"/>
              <a:cs typeface="Nunito SemiBold"/>
              <a:sym typeface="Nunito SemiBold"/>
            </a:endParaRPr>
          </a:p>
        </p:txBody>
      </p:sp>
      <p:sp>
        <p:nvSpPr>
          <p:cNvPr id="287" name="Google Shape;287;p26"/>
          <p:cNvSpPr txBox="1"/>
          <p:nvPr/>
        </p:nvSpPr>
        <p:spPr>
          <a:xfrm>
            <a:off x="7348250" y="5678375"/>
            <a:ext cx="834000" cy="2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latin typeface="Nunito SemiBold"/>
                <a:ea typeface="Nunito SemiBold"/>
                <a:cs typeface="Nunito SemiBold"/>
                <a:sym typeface="Nunito SemiBold"/>
              </a:rPr>
              <a:t>Complete?</a:t>
            </a:r>
            <a:endParaRPr sz="1000">
              <a:latin typeface="Nunito SemiBold"/>
              <a:ea typeface="Nunito SemiBold"/>
              <a:cs typeface="Nunito SemiBold"/>
              <a:sym typeface="Nunito SemiBold"/>
            </a:endParaRPr>
          </a:p>
        </p:txBody>
      </p:sp>
      <p:sp>
        <p:nvSpPr>
          <p:cNvPr id="288" name="Google Shape;288;p26"/>
          <p:cNvSpPr/>
          <p:nvPr/>
        </p:nvSpPr>
        <p:spPr>
          <a:xfrm>
            <a:off x="3700642" y="4653100"/>
            <a:ext cx="1452000" cy="871200"/>
          </a:xfrm>
          <a:prstGeom prst="rect">
            <a:avLst/>
          </a:prstGeom>
          <a:solidFill>
            <a:srgbClr val="65D9F8"/>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Fuelling</a:t>
            </a:r>
            <a:endParaRPr>
              <a:latin typeface="Nunito"/>
              <a:ea typeface="Nunito"/>
              <a:cs typeface="Nunito"/>
              <a:sym typeface="Nunito"/>
            </a:endParaRPr>
          </a:p>
        </p:txBody>
      </p:sp>
      <p:sp>
        <p:nvSpPr>
          <p:cNvPr id="289" name="Google Shape;289;p26"/>
          <p:cNvSpPr/>
          <p:nvPr/>
        </p:nvSpPr>
        <p:spPr>
          <a:xfrm>
            <a:off x="3700642" y="5599625"/>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Branding</a:t>
            </a:r>
            <a:endParaRPr>
              <a:latin typeface="Nunito"/>
              <a:ea typeface="Nunito"/>
              <a:cs typeface="Nunito"/>
              <a:sym typeface="Nunito"/>
            </a:endParaRPr>
          </a:p>
        </p:txBody>
      </p:sp>
      <p:cxnSp>
        <p:nvCxnSpPr>
          <p:cNvPr id="290" name="Google Shape;290;p26"/>
          <p:cNvCxnSpPr>
            <a:stCxn id="275" idx="1"/>
            <a:endCxn id="288" idx="3"/>
          </p:cNvCxnSpPr>
          <p:nvPr/>
        </p:nvCxnSpPr>
        <p:spPr>
          <a:xfrm rot="10800000">
            <a:off x="5152567" y="5088725"/>
            <a:ext cx="480300" cy="783300"/>
          </a:xfrm>
          <a:prstGeom prst="bentConnector3">
            <a:avLst>
              <a:gd fmla="val 49992" name="adj1"/>
            </a:avLst>
          </a:prstGeom>
          <a:noFill/>
          <a:ln cap="flat" cmpd="sng" w="9525">
            <a:solidFill>
              <a:schemeClr val="dk2"/>
            </a:solidFill>
            <a:prstDash val="solid"/>
            <a:round/>
            <a:headEnd len="med" w="med" type="none"/>
            <a:tailEnd len="med" w="med" type="stealth"/>
          </a:ln>
        </p:spPr>
      </p:cxnSp>
      <p:cxnSp>
        <p:nvCxnSpPr>
          <p:cNvPr id="291" name="Google Shape;291;p26"/>
          <p:cNvCxnSpPr>
            <a:stCxn id="275" idx="1"/>
            <a:endCxn id="289" idx="3"/>
          </p:cNvCxnSpPr>
          <p:nvPr/>
        </p:nvCxnSpPr>
        <p:spPr>
          <a:xfrm flipH="1">
            <a:off x="5152567" y="5872025"/>
            <a:ext cx="480300" cy="163200"/>
          </a:xfrm>
          <a:prstGeom prst="bentConnector3">
            <a:avLst>
              <a:gd fmla="val 49992" name="adj1"/>
            </a:avLst>
          </a:prstGeom>
          <a:noFill/>
          <a:ln cap="flat" cmpd="sng" w="9525">
            <a:solidFill>
              <a:schemeClr val="dk2"/>
            </a:solidFill>
            <a:prstDash val="solid"/>
            <a:round/>
            <a:headEnd len="med" w="med" type="none"/>
            <a:tailEnd len="med" w="med" type="stealth"/>
          </a:ln>
        </p:spPr>
      </p:cxnSp>
      <p:sp>
        <p:nvSpPr>
          <p:cNvPr id="292" name="Google Shape;292;p26"/>
          <p:cNvSpPr/>
          <p:nvPr/>
        </p:nvSpPr>
        <p:spPr>
          <a:xfrm>
            <a:off x="1021267" y="465310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US">
                <a:latin typeface="Nunito"/>
                <a:ea typeface="Nunito"/>
                <a:cs typeface="Nunito"/>
                <a:sym typeface="Nunito"/>
              </a:rPr>
              <a:t>Calibration</a:t>
            </a:r>
            <a:endParaRPr>
              <a:latin typeface="Nunito"/>
              <a:ea typeface="Nunito"/>
              <a:cs typeface="Nunito"/>
              <a:sym typeface="Nunito"/>
            </a:endParaRPr>
          </a:p>
        </p:txBody>
      </p:sp>
      <p:cxnSp>
        <p:nvCxnSpPr>
          <p:cNvPr id="293" name="Google Shape;293;p26"/>
          <p:cNvCxnSpPr>
            <a:stCxn id="288" idx="1"/>
            <a:endCxn id="294" idx="3"/>
          </p:cNvCxnSpPr>
          <p:nvPr/>
        </p:nvCxnSpPr>
        <p:spPr>
          <a:xfrm rot="10800000">
            <a:off x="3346942" y="5088700"/>
            <a:ext cx="353700" cy="0"/>
          </a:xfrm>
          <a:prstGeom prst="straightConnector1">
            <a:avLst/>
          </a:prstGeom>
          <a:noFill/>
          <a:ln cap="flat" cmpd="sng" w="9525">
            <a:solidFill>
              <a:schemeClr val="dk2"/>
            </a:solidFill>
            <a:prstDash val="solid"/>
            <a:round/>
            <a:headEnd len="med" w="med" type="none"/>
            <a:tailEnd len="med" w="med" type="stealth"/>
          </a:ln>
        </p:spPr>
      </p:cxnSp>
      <p:sp>
        <p:nvSpPr>
          <p:cNvPr id="295" name="Google Shape;295;p26"/>
          <p:cNvSpPr/>
          <p:nvPr/>
        </p:nvSpPr>
        <p:spPr>
          <a:xfrm>
            <a:off x="341500" y="5928575"/>
            <a:ext cx="201300" cy="213300"/>
          </a:xfrm>
          <a:prstGeom prst="ellipse">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6"/>
          <p:cNvSpPr/>
          <p:nvPr/>
        </p:nvSpPr>
        <p:spPr>
          <a:xfrm>
            <a:off x="2742688" y="4816300"/>
            <a:ext cx="604200" cy="544800"/>
          </a:xfrm>
          <a:prstGeom prst="diamond">
            <a:avLst/>
          </a:prstGeom>
          <a:solidFill>
            <a:srgbClr val="65D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6"/>
          <p:cNvSpPr/>
          <p:nvPr/>
        </p:nvSpPr>
        <p:spPr>
          <a:xfrm>
            <a:off x="147638" y="4816300"/>
            <a:ext cx="604200" cy="544800"/>
          </a:xfrm>
          <a:prstGeom prst="diamond">
            <a:avLst/>
          </a:prstGeom>
          <a:solidFill>
            <a:srgbClr val="65D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6"/>
          <p:cNvSpPr/>
          <p:nvPr/>
        </p:nvSpPr>
        <p:spPr>
          <a:xfrm>
            <a:off x="2785738" y="5762825"/>
            <a:ext cx="604200" cy="544800"/>
          </a:xfrm>
          <a:prstGeom prst="diamond">
            <a:avLst/>
          </a:prstGeom>
          <a:solidFill>
            <a:srgbClr val="65D9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8" name="Google Shape;298;p26"/>
          <p:cNvCxnSpPr>
            <a:stCxn id="289" idx="1"/>
            <a:endCxn id="297" idx="3"/>
          </p:cNvCxnSpPr>
          <p:nvPr/>
        </p:nvCxnSpPr>
        <p:spPr>
          <a:xfrm rot="10800000">
            <a:off x="3389842" y="6035225"/>
            <a:ext cx="310800" cy="0"/>
          </a:xfrm>
          <a:prstGeom prst="straightConnector1">
            <a:avLst/>
          </a:prstGeom>
          <a:noFill/>
          <a:ln cap="flat" cmpd="sng" w="9525">
            <a:solidFill>
              <a:schemeClr val="dk2"/>
            </a:solidFill>
            <a:prstDash val="solid"/>
            <a:round/>
            <a:headEnd len="med" w="med" type="none"/>
            <a:tailEnd len="med" w="med" type="stealth"/>
          </a:ln>
        </p:spPr>
      </p:cxnSp>
      <p:cxnSp>
        <p:nvCxnSpPr>
          <p:cNvPr id="299" name="Google Shape;299;p26"/>
          <p:cNvCxnSpPr>
            <a:stCxn id="294" idx="1"/>
            <a:endCxn id="292" idx="3"/>
          </p:cNvCxnSpPr>
          <p:nvPr/>
        </p:nvCxnSpPr>
        <p:spPr>
          <a:xfrm rot="10800000">
            <a:off x="2473288" y="5088700"/>
            <a:ext cx="269400" cy="0"/>
          </a:xfrm>
          <a:prstGeom prst="straightConnector1">
            <a:avLst/>
          </a:prstGeom>
          <a:noFill/>
          <a:ln cap="flat" cmpd="sng" w="9525">
            <a:solidFill>
              <a:schemeClr val="dk2"/>
            </a:solidFill>
            <a:prstDash val="solid"/>
            <a:round/>
            <a:headEnd len="med" w="med" type="none"/>
            <a:tailEnd len="med" w="med" type="stealth"/>
          </a:ln>
        </p:spPr>
      </p:cxnSp>
      <p:cxnSp>
        <p:nvCxnSpPr>
          <p:cNvPr id="300" name="Google Shape;300;p26"/>
          <p:cNvCxnSpPr>
            <a:endCxn id="295" idx="6"/>
          </p:cNvCxnSpPr>
          <p:nvPr/>
        </p:nvCxnSpPr>
        <p:spPr>
          <a:xfrm rot="10800000">
            <a:off x="542800" y="6035225"/>
            <a:ext cx="2284200" cy="0"/>
          </a:xfrm>
          <a:prstGeom prst="straightConnector1">
            <a:avLst/>
          </a:prstGeom>
          <a:noFill/>
          <a:ln cap="flat" cmpd="sng" w="9525">
            <a:solidFill>
              <a:schemeClr val="dk2"/>
            </a:solidFill>
            <a:prstDash val="solid"/>
            <a:round/>
            <a:headEnd len="med" w="med" type="none"/>
            <a:tailEnd len="med" w="med" type="stealth"/>
          </a:ln>
        </p:spPr>
      </p:cxnSp>
      <p:sp>
        <p:nvSpPr>
          <p:cNvPr id="301" name="Google Shape;301;p26"/>
          <p:cNvSpPr txBox="1"/>
          <p:nvPr/>
        </p:nvSpPr>
        <p:spPr>
          <a:xfrm>
            <a:off x="2670838" y="5846975"/>
            <a:ext cx="834000" cy="2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latin typeface="Nunito SemiBold"/>
                <a:ea typeface="Nunito SemiBold"/>
                <a:cs typeface="Nunito SemiBold"/>
                <a:sym typeface="Nunito SemiBold"/>
              </a:rPr>
              <a:t>Complete?</a:t>
            </a:r>
            <a:endParaRPr sz="1000">
              <a:latin typeface="Nunito SemiBold"/>
              <a:ea typeface="Nunito SemiBold"/>
              <a:cs typeface="Nunito SemiBold"/>
              <a:sym typeface="Nunito SemiBold"/>
            </a:endParaRPr>
          </a:p>
        </p:txBody>
      </p:sp>
      <p:sp>
        <p:nvSpPr>
          <p:cNvPr id="302" name="Google Shape;302;p26"/>
          <p:cNvSpPr txBox="1"/>
          <p:nvPr/>
        </p:nvSpPr>
        <p:spPr>
          <a:xfrm>
            <a:off x="2669963" y="4943300"/>
            <a:ext cx="834000" cy="2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latin typeface="Nunito SemiBold"/>
                <a:ea typeface="Nunito SemiBold"/>
                <a:cs typeface="Nunito SemiBold"/>
                <a:sym typeface="Nunito SemiBold"/>
              </a:rPr>
              <a:t>Complete?</a:t>
            </a:r>
            <a:endParaRPr sz="1000">
              <a:latin typeface="Nunito SemiBold"/>
              <a:ea typeface="Nunito SemiBold"/>
              <a:cs typeface="Nunito SemiBold"/>
              <a:sym typeface="Nunito SemiBold"/>
            </a:endParaRPr>
          </a:p>
        </p:txBody>
      </p:sp>
      <p:sp>
        <p:nvSpPr>
          <p:cNvPr id="303" name="Google Shape;303;p26"/>
          <p:cNvSpPr txBox="1"/>
          <p:nvPr/>
        </p:nvSpPr>
        <p:spPr>
          <a:xfrm>
            <a:off x="26813" y="4928025"/>
            <a:ext cx="834000" cy="21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000">
                <a:latin typeface="Nunito SemiBold"/>
                <a:ea typeface="Nunito SemiBold"/>
                <a:cs typeface="Nunito SemiBold"/>
                <a:sym typeface="Nunito SemiBold"/>
              </a:rPr>
              <a:t>Sealed?</a:t>
            </a:r>
            <a:endParaRPr sz="1000">
              <a:latin typeface="Nunito SemiBold"/>
              <a:ea typeface="Nunito SemiBold"/>
              <a:cs typeface="Nunito SemiBold"/>
              <a:sym typeface="Nunito SemiBold"/>
            </a:endParaRPr>
          </a:p>
        </p:txBody>
      </p:sp>
      <p:cxnSp>
        <p:nvCxnSpPr>
          <p:cNvPr id="304" name="Google Shape;304;p26"/>
          <p:cNvCxnSpPr>
            <a:stCxn id="292" idx="1"/>
            <a:endCxn id="296" idx="3"/>
          </p:cNvCxnSpPr>
          <p:nvPr/>
        </p:nvCxnSpPr>
        <p:spPr>
          <a:xfrm rot="10800000">
            <a:off x="751867" y="5088700"/>
            <a:ext cx="269400" cy="0"/>
          </a:xfrm>
          <a:prstGeom prst="straightConnector1">
            <a:avLst/>
          </a:prstGeom>
          <a:noFill/>
          <a:ln cap="flat" cmpd="sng" w="9525">
            <a:solidFill>
              <a:schemeClr val="dk2"/>
            </a:solidFill>
            <a:prstDash val="solid"/>
            <a:round/>
            <a:headEnd len="med" w="med" type="none"/>
            <a:tailEnd len="med" w="med" type="stealth"/>
          </a:ln>
        </p:spPr>
      </p:cxnSp>
      <p:cxnSp>
        <p:nvCxnSpPr>
          <p:cNvPr id="305" name="Google Shape;305;p26"/>
          <p:cNvCxnSpPr>
            <a:stCxn id="296" idx="2"/>
            <a:endCxn id="295" idx="0"/>
          </p:cNvCxnSpPr>
          <p:nvPr/>
        </p:nvCxnSpPr>
        <p:spPr>
          <a:xfrm flipH="1">
            <a:off x="442238" y="5361100"/>
            <a:ext cx="7500" cy="567600"/>
          </a:xfrm>
          <a:prstGeom prst="straightConnector1">
            <a:avLst/>
          </a:prstGeom>
          <a:noFill/>
          <a:ln cap="flat" cmpd="sng" w="9525">
            <a:solidFill>
              <a:schemeClr val="dk2"/>
            </a:solidFill>
            <a:prstDash val="solid"/>
            <a:round/>
            <a:headEnd len="med" w="med" type="none"/>
            <a:tailEnd len="med" w="med" type="stealth"/>
          </a:ln>
        </p:spPr>
      </p:cxnSp>
      <p:sp>
        <p:nvSpPr>
          <p:cNvPr id="306" name="Google Shape;306;p26"/>
          <p:cNvSpPr txBox="1"/>
          <p:nvPr/>
        </p:nvSpPr>
        <p:spPr>
          <a:xfrm>
            <a:off x="-378225" y="6080200"/>
            <a:ext cx="1847700" cy="1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latin typeface="Nunito SemiBold"/>
                <a:ea typeface="Nunito SemiBold"/>
                <a:cs typeface="Nunito SemiBold"/>
                <a:sym typeface="Nunito SemiBold"/>
              </a:rPr>
              <a:t>Shop &amp; KP active</a:t>
            </a:r>
            <a:endParaRPr sz="1100">
              <a:latin typeface="Nunito SemiBold"/>
              <a:ea typeface="Nunito SemiBold"/>
              <a:cs typeface="Nunito SemiBold"/>
              <a:sym typeface="Nunito SemiBold"/>
            </a:endParaRPr>
          </a:p>
        </p:txBody>
      </p:sp>
      <p:sp>
        <p:nvSpPr>
          <p:cNvPr id="307" name="Google Shape;307;p26"/>
          <p:cNvSpPr txBox="1"/>
          <p:nvPr/>
        </p:nvSpPr>
        <p:spPr>
          <a:xfrm>
            <a:off x="-321700" y="840150"/>
            <a:ext cx="1847700" cy="16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100">
                <a:latin typeface="Nunito SemiBold"/>
                <a:ea typeface="Nunito SemiBold"/>
                <a:cs typeface="Nunito SemiBold"/>
                <a:sym typeface="Nunito SemiBold"/>
              </a:rPr>
              <a:t>Identify new </a:t>
            </a:r>
            <a:endParaRPr sz="1100">
              <a:latin typeface="Nunito SemiBold"/>
              <a:ea typeface="Nunito SemiBold"/>
              <a:cs typeface="Nunito SemiBold"/>
              <a:sym typeface="Nunito SemiBold"/>
            </a:endParaRPr>
          </a:p>
          <a:p>
            <a:pPr indent="0" lvl="0" marL="0" rtl="0" algn="ctr">
              <a:spcBef>
                <a:spcPts val="0"/>
              </a:spcBef>
              <a:spcAft>
                <a:spcPts val="0"/>
              </a:spcAft>
              <a:buNone/>
            </a:pPr>
            <a:r>
              <a:rPr lang="en-US" sz="1100">
                <a:latin typeface="Nunito SemiBold"/>
                <a:ea typeface="Nunito SemiBold"/>
                <a:cs typeface="Nunito SemiBold"/>
                <a:sym typeface="Nunito SemiBold"/>
              </a:rPr>
              <a:t>location</a:t>
            </a:r>
            <a:endParaRPr sz="1100">
              <a:latin typeface="Nunito SemiBold"/>
              <a:ea typeface="Nunito SemiBold"/>
              <a:cs typeface="Nunito SemiBold"/>
              <a:sym typeface="Nunito SemiBold"/>
            </a:endParaRPr>
          </a:p>
        </p:txBody>
      </p:sp>
      <p:sp>
        <p:nvSpPr>
          <p:cNvPr id="308" name="Google Shape;308;p26"/>
          <p:cNvSpPr txBox="1"/>
          <p:nvPr/>
        </p:nvSpPr>
        <p:spPr>
          <a:xfrm>
            <a:off x="5224800" y="4566650"/>
            <a:ext cx="1132800" cy="6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000">
                <a:latin typeface="Nunito SemiBold"/>
                <a:ea typeface="Nunito SemiBold"/>
                <a:cs typeface="Nunito SemiBold"/>
                <a:sym typeface="Nunito SemiBold"/>
              </a:rPr>
              <a:t>N.B. Parallel processes</a:t>
            </a:r>
            <a:endParaRPr sz="1000">
              <a:latin typeface="Nunito SemiBold"/>
              <a:ea typeface="Nunito SemiBold"/>
              <a:cs typeface="Nunito SemiBold"/>
              <a:sym typeface="Nunito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pic>
        <p:nvPicPr>
          <p:cNvPr id="313" name="Google Shape;313;p27"/>
          <p:cNvPicPr preferRelativeResize="0"/>
          <p:nvPr/>
        </p:nvPicPr>
        <p:blipFill rotWithShape="1">
          <a:blip r:embed="rId4">
            <a:alphaModFix/>
          </a:blip>
          <a:srcRect b="0" l="0" r="0" t="0"/>
          <a:stretch/>
        </p:blipFill>
        <p:spPr>
          <a:xfrm>
            <a:off x="1588" y="1588"/>
            <a:ext cx="1588" cy="1588"/>
          </a:xfrm>
          <a:prstGeom prst="rect">
            <a:avLst/>
          </a:prstGeom>
          <a:noFill/>
          <a:ln>
            <a:noFill/>
          </a:ln>
        </p:spPr>
      </p:pic>
      <p:sp>
        <p:nvSpPr>
          <p:cNvPr id="314" name="Google Shape;314;p27"/>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Offboarding MVP</a:t>
            </a:r>
            <a:endParaRPr/>
          </a:p>
        </p:txBody>
      </p:sp>
      <p:sp>
        <p:nvSpPr>
          <p:cNvPr id="315" name="Google Shape;315;p27"/>
          <p:cNvSpPr txBox="1"/>
          <p:nvPr>
            <p:ph idx="1" type="subTitle"/>
          </p:nvPr>
        </p:nvSpPr>
        <p:spPr>
          <a:xfrm>
            <a:off x="458725" y="1332475"/>
            <a:ext cx="6618900" cy="21114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0"/>
              </a:spcBef>
              <a:spcAft>
                <a:spcPts val="0"/>
              </a:spcAft>
              <a:buNone/>
            </a:pPr>
            <a:r>
              <a:rPr lang="en-US" sz="1400"/>
              <a:t>At the moment the entire </a:t>
            </a:r>
            <a:r>
              <a:rPr lang="en-US" sz="1400"/>
              <a:t>decommissioning</a:t>
            </a:r>
            <a:r>
              <a:rPr lang="en-US" sz="1400"/>
              <a:t> process is offline and requires a set of emails between teams, usually co</a:t>
            </a:r>
            <a:r>
              <a:rPr lang="en-US" sz="1400"/>
              <a:t>ordinated by Jecinta. The opportunity is for Legal to upload a termination on system which triggers a notification to other teams. Once a KP has been retrieved, Deployment should be able to update the KP status to decommissioned. </a:t>
            </a:r>
            <a:endParaRPr sz="1400"/>
          </a:p>
          <a:p>
            <a:pPr indent="0" lvl="0" marL="0" rtl="0" algn="l">
              <a:lnSpc>
                <a:spcPct val="120000"/>
              </a:lnSpc>
              <a:spcBef>
                <a:spcPts val="0"/>
              </a:spcBef>
              <a:spcAft>
                <a:spcPts val="0"/>
              </a:spcAft>
              <a:buNone/>
            </a:pPr>
            <a:r>
              <a:t/>
            </a:r>
            <a:endParaRPr sz="1400"/>
          </a:p>
          <a:p>
            <a:pPr indent="0" lvl="0" marL="0" rtl="0" algn="l">
              <a:lnSpc>
                <a:spcPct val="120000"/>
              </a:lnSpc>
              <a:spcBef>
                <a:spcPts val="0"/>
              </a:spcBef>
              <a:spcAft>
                <a:spcPts val="0"/>
              </a:spcAft>
              <a:buNone/>
            </a:pPr>
            <a:r>
              <a:rPr b="1" lang="en-US" sz="1400"/>
              <a:t>For discussion:</a:t>
            </a:r>
            <a:endParaRPr b="1" sz="1400"/>
          </a:p>
          <a:p>
            <a:pPr indent="-317500" lvl="0" marL="457200" rtl="0" algn="l">
              <a:lnSpc>
                <a:spcPct val="120000"/>
              </a:lnSpc>
              <a:spcBef>
                <a:spcPts val="0"/>
              </a:spcBef>
              <a:spcAft>
                <a:spcPts val="0"/>
              </a:spcAft>
              <a:buSzPts val="1400"/>
              <a:buChar char="●"/>
            </a:pPr>
            <a:r>
              <a:rPr lang="en-US" sz="1400"/>
              <a:t>When does a shop count as decommissioned? Once notice has been issued or once KP has been removed?</a:t>
            </a:r>
            <a:endParaRPr sz="1400"/>
          </a:p>
          <a:p>
            <a:pPr indent="-317500" lvl="0" marL="457200" rtl="0" algn="l">
              <a:lnSpc>
                <a:spcPct val="120000"/>
              </a:lnSpc>
              <a:spcBef>
                <a:spcPts val="0"/>
              </a:spcBef>
              <a:spcAft>
                <a:spcPts val="0"/>
              </a:spcAft>
              <a:buSzPts val="1400"/>
              <a:buChar char="●"/>
            </a:pPr>
            <a:r>
              <a:rPr lang="en-US" sz="1400"/>
              <a:t>Legal question on waiting for a countersigned contract before removing KP?</a:t>
            </a:r>
            <a:endParaRPr sz="1400"/>
          </a:p>
          <a:p>
            <a:pPr indent="0" lvl="0" marL="0" rtl="0" algn="l">
              <a:lnSpc>
                <a:spcPct val="120000"/>
              </a:lnSpc>
              <a:spcBef>
                <a:spcPts val="0"/>
              </a:spcBef>
              <a:spcAft>
                <a:spcPts val="0"/>
              </a:spcAft>
              <a:buNone/>
            </a:pPr>
            <a:r>
              <a:t/>
            </a:r>
            <a:endParaRPr sz="1400"/>
          </a:p>
          <a:p>
            <a:pPr indent="0" lvl="0" marL="0" rtl="0" algn="l">
              <a:lnSpc>
                <a:spcPct val="120000"/>
              </a:lnSpc>
              <a:spcBef>
                <a:spcPts val="0"/>
              </a:spcBef>
              <a:spcAft>
                <a:spcPts val="0"/>
              </a:spcAft>
              <a:buNone/>
            </a:pPr>
            <a:r>
              <a:t/>
            </a:r>
            <a:endParaRPr sz="1400"/>
          </a:p>
          <a:p>
            <a:pPr indent="0" lvl="0" marL="0" rtl="0" algn="l">
              <a:lnSpc>
                <a:spcPct val="120000"/>
              </a:lnSpc>
              <a:spcBef>
                <a:spcPts val="0"/>
              </a:spcBef>
              <a:spcAft>
                <a:spcPts val="0"/>
              </a:spcAft>
              <a:buNone/>
            </a:pPr>
            <a:r>
              <a:rPr b="1" lang="en-US" sz="1400"/>
              <a:t>Proposed new process</a:t>
            </a:r>
            <a:endParaRPr b="1" sz="1400"/>
          </a:p>
          <a:p>
            <a:pPr indent="0" lvl="0" marL="0" rtl="0" algn="l">
              <a:lnSpc>
                <a:spcPct val="120000"/>
              </a:lnSpc>
              <a:spcBef>
                <a:spcPts val="0"/>
              </a:spcBef>
              <a:spcAft>
                <a:spcPts val="0"/>
              </a:spcAft>
              <a:buNone/>
            </a:pPr>
            <a:r>
              <a:t/>
            </a:r>
            <a:endParaRPr sz="1400"/>
          </a:p>
          <a:p>
            <a:pPr indent="0" lvl="0" marL="0" rtl="0" algn="l">
              <a:lnSpc>
                <a:spcPct val="120000"/>
              </a:lnSpc>
              <a:spcBef>
                <a:spcPts val="0"/>
              </a:spcBef>
              <a:spcAft>
                <a:spcPts val="0"/>
              </a:spcAft>
              <a:buNone/>
            </a:pPr>
            <a:r>
              <a:t/>
            </a:r>
            <a:endParaRPr sz="1400"/>
          </a:p>
          <a:p>
            <a:pPr indent="0" lvl="0" marL="0" rtl="0" algn="l">
              <a:lnSpc>
                <a:spcPct val="120000"/>
              </a:lnSpc>
              <a:spcBef>
                <a:spcPts val="0"/>
              </a:spcBef>
              <a:spcAft>
                <a:spcPts val="0"/>
              </a:spcAft>
              <a:buNone/>
            </a:pPr>
            <a:r>
              <a:t/>
            </a:r>
            <a:endParaRPr sz="1400"/>
          </a:p>
          <a:p>
            <a:pPr indent="0" lvl="0" marL="0" rtl="0" algn="l">
              <a:lnSpc>
                <a:spcPct val="120000"/>
              </a:lnSpc>
              <a:spcBef>
                <a:spcPts val="0"/>
              </a:spcBef>
              <a:spcAft>
                <a:spcPts val="0"/>
              </a:spcAft>
              <a:buNone/>
            </a:pPr>
            <a:r>
              <a:t/>
            </a:r>
            <a:endParaRPr sz="1400"/>
          </a:p>
          <a:p>
            <a:pPr indent="0" lvl="0" marL="0" rtl="0" algn="l">
              <a:lnSpc>
                <a:spcPct val="120000"/>
              </a:lnSpc>
              <a:spcBef>
                <a:spcPts val="0"/>
              </a:spcBef>
              <a:spcAft>
                <a:spcPts val="0"/>
              </a:spcAft>
              <a:buNone/>
            </a:pPr>
            <a:r>
              <a:t/>
            </a:r>
            <a:endParaRPr sz="1400"/>
          </a:p>
          <a:p>
            <a:pPr indent="0" lvl="0" marL="0" rtl="0" algn="l">
              <a:lnSpc>
                <a:spcPct val="120000"/>
              </a:lnSpc>
              <a:spcBef>
                <a:spcPts val="0"/>
              </a:spcBef>
              <a:spcAft>
                <a:spcPts val="0"/>
              </a:spcAft>
              <a:buNone/>
            </a:pPr>
            <a:r>
              <a:t/>
            </a:r>
            <a:endParaRPr sz="1400"/>
          </a:p>
        </p:txBody>
      </p:sp>
      <p:sp>
        <p:nvSpPr>
          <p:cNvPr id="316" name="Google Shape;316;p27"/>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317" name="Google Shape;317;p27"/>
          <p:cNvSpPr/>
          <p:nvPr/>
        </p:nvSpPr>
        <p:spPr>
          <a:xfrm>
            <a:off x="552750" y="503405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Agent Network announces intention to terminate</a:t>
            </a:r>
            <a:endParaRPr>
              <a:latin typeface="Nunito"/>
              <a:ea typeface="Nunito"/>
              <a:cs typeface="Nunito"/>
              <a:sym typeface="Nunito"/>
            </a:endParaRPr>
          </a:p>
        </p:txBody>
      </p:sp>
      <p:sp>
        <p:nvSpPr>
          <p:cNvPr id="318" name="Google Shape;318;p27"/>
          <p:cNvSpPr/>
          <p:nvPr/>
        </p:nvSpPr>
        <p:spPr>
          <a:xfrm>
            <a:off x="2601121" y="503405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Legal issue formal notice</a:t>
            </a:r>
            <a:endParaRPr>
              <a:latin typeface="Nunito"/>
              <a:ea typeface="Nunito"/>
              <a:cs typeface="Nunito"/>
              <a:sym typeface="Nunito"/>
            </a:endParaRPr>
          </a:p>
        </p:txBody>
      </p:sp>
      <p:sp>
        <p:nvSpPr>
          <p:cNvPr id="319" name="Google Shape;319;p27"/>
          <p:cNvSpPr/>
          <p:nvPr/>
        </p:nvSpPr>
        <p:spPr>
          <a:xfrm>
            <a:off x="4725692" y="5034050"/>
            <a:ext cx="1452000" cy="871200"/>
          </a:xfrm>
          <a:prstGeom prst="rect">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Teams are informed</a:t>
            </a:r>
            <a:endParaRPr>
              <a:latin typeface="Nunito"/>
              <a:ea typeface="Nunito"/>
              <a:cs typeface="Nunito"/>
              <a:sym typeface="Nunito"/>
            </a:endParaRPr>
          </a:p>
        </p:txBody>
      </p:sp>
      <p:sp>
        <p:nvSpPr>
          <p:cNvPr id="320" name="Google Shape;320;p27"/>
          <p:cNvSpPr/>
          <p:nvPr/>
        </p:nvSpPr>
        <p:spPr>
          <a:xfrm>
            <a:off x="6697863" y="503405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Finance processes payments</a:t>
            </a:r>
            <a:endParaRPr>
              <a:latin typeface="Nunito"/>
              <a:ea typeface="Nunito"/>
              <a:cs typeface="Nunito"/>
              <a:sym typeface="Nunito"/>
            </a:endParaRPr>
          </a:p>
        </p:txBody>
      </p:sp>
      <p:sp>
        <p:nvSpPr>
          <p:cNvPr id="321" name="Google Shape;321;p27"/>
          <p:cNvSpPr/>
          <p:nvPr/>
        </p:nvSpPr>
        <p:spPr>
          <a:xfrm>
            <a:off x="8593833" y="5034050"/>
            <a:ext cx="1452000" cy="871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Retrieve KP and cookers</a:t>
            </a:r>
            <a:endParaRPr>
              <a:latin typeface="Nunito"/>
              <a:ea typeface="Nunito"/>
              <a:cs typeface="Nunito"/>
              <a:sym typeface="Nunito"/>
            </a:endParaRPr>
          </a:p>
        </p:txBody>
      </p:sp>
      <p:sp>
        <p:nvSpPr>
          <p:cNvPr id="322" name="Google Shape;322;p27"/>
          <p:cNvSpPr/>
          <p:nvPr/>
        </p:nvSpPr>
        <p:spPr>
          <a:xfrm>
            <a:off x="10440875" y="5034050"/>
            <a:ext cx="1452000" cy="871200"/>
          </a:xfrm>
          <a:prstGeom prst="rect">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Update KP </a:t>
            </a:r>
            <a:r>
              <a:rPr lang="en-US">
                <a:latin typeface="Nunito"/>
                <a:ea typeface="Nunito"/>
                <a:cs typeface="Nunito"/>
                <a:sym typeface="Nunito"/>
              </a:rPr>
              <a:t>status</a:t>
            </a:r>
            <a:endParaRPr>
              <a:latin typeface="Nunito"/>
              <a:ea typeface="Nunito"/>
              <a:cs typeface="Nunito"/>
              <a:sym typeface="Nunito"/>
            </a:endParaRPr>
          </a:p>
        </p:txBody>
      </p:sp>
      <p:cxnSp>
        <p:nvCxnSpPr>
          <p:cNvPr id="323" name="Google Shape;323;p27"/>
          <p:cNvCxnSpPr>
            <a:stCxn id="317" idx="3"/>
            <a:endCxn id="318" idx="1"/>
          </p:cNvCxnSpPr>
          <p:nvPr/>
        </p:nvCxnSpPr>
        <p:spPr>
          <a:xfrm>
            <a:off x="2004750" y="5469650"/>
            <a:ext cx="596400" cy="0"/>
          </a:xfrm>
          <a:prstGeom prst="straightConnector1">
            <a:avLst/>
          </a:prstGeom>
          <a:noFill/>
          <a:ln cap="flat" cmpd="sng" w="9525">
            <a:solidFill>
              <a:schemeClr val="dk2"/>
            </a:solidFill>
            <a:prstDash val="solid"/>
            <a:round/>
            <a:headEnd len="med" w="med" type="none"/>
            <a:tailEnd len="med" w="med" type="stealth"/>
          </a:ln>
        </p:spPr>
      </p:cxnSp>
      <p:cxnSp>
        <p:nvCxnSpPr>
          <p:cNvPr id="324" name="Google Shape;324;p27"/>
          <p:cNvCxnSpPr>
            <a:stCxn id="318" idx="3"/>
            <a:endCxn id="319" idx="1"/>
          </p:cNvCxnSpPr>
          <p:nvPr/>
        </p:nvCxnSpPr>
        <p:spPr>
          <a:xfrm>
            <a:off x="4053121" y="5469650"/>
            <a:ext cx="672600" cy="0"/>
          </a:xfrm>
          <a:prstGeom prst="straightConnector1">
            <a:avLst/>
          </a:prstGeom>
          <a:noFill/>
          <a:ln cap="flat" cmpd="sng" w="9525">
            <a:solidFill>
              <a:schemeClr val="dk2"/>
            </a:solidFill>
            <a:prstDash val="solid"/>
            <a:round/>
            <a:headEnd len="med" w="med" type="none"/>
            <a:tailEnd len="med" w="med" type="stealth"/>
          </a:ln>
        </p:spPr>
      </p:cxnSp>
      <p:cxnSp>
        <p:nvCxnSpPr>
          <p:cNvPr id="325" name="Google Shape;325;p27"/>
          <p:cNvCxnSpPr>
            <a:stCxn id="319" idx="3"/>
            <a:endCxn id="320" idx="1"/>
          </p:cNvCxnSpPr>
          <p:nvPr/>
        </p:nvCxnSpPr>
        <p:spPr>
          <a:xfrm>
            <a:off x="6177692" y="5469650"/>
            <a:ext cx="520200" cy="0"/>
          </a:xfrm>
          <a:prstGeom prst="straightConnector1">
            <a:avLst/>
          </a:prstGeom>
          <a:noFill/>
          <a:ln cap="flat" cmpd="sng" w="9525">
            <a:solidFill>
              <a:schemeClr val="dk2"/>
            </a:solidFill>
            <a:prstDash val="solid"/>
            <a:round/>
            <a:headEnd len="med" w="med" type="none"/>
            <a:tailEnd len="med" w="med" type="stealth"/>
          </a:ln>
        </p:spPr>
      </p:cxnSp>
      <p:cxnSp>
        <p:nvCxnSpPr>
          <p:cNvPr id="326" name="Google Shape;326;p27"/>
          <p:cNvCxnSpPr>
            <a:stCxn id="320" idx="3"/>
            <a:endCxn id="321" idx="1"/>
          </p:cNvCxnSpPr>
          <p:nvPr/>
        </p:nvCxnSpPr>
        <p:spPr>
          <a:xfrm>
            <a:off x="8149863" y="5469650"/>
            <a:ext cx="444000" cy="0"/>
          </a:xfrm>
          <a:prstGeom prst="straightConnector1">
            <a:avLst/>
          </a:prstGeom>
          <a:noFill/>
          <a:ln cap="flat" cmpd="sng" w="9525">
            <a:solidFill>
              <a:schemeClr val="dk2"/>
            </a:solidFill>
            <a:prstDash val="solid"/>
            <a:round/>
            <a:headEnd len="med" w="med" type="none"/>
            <a:tailEnd len="med" w="med" type="stealth"/>
          </a:ln>
        </p:spPr>
      </p:cxnSp>
      <p:cxnSp>
        <p:nvCxnSpPr>
          <p:cNvPr id="327" name="Google Shape;327;p27"/>
          <p:cNvCxnSpPr>
            <a:stCxn id="321" idx="3"/>
            <a:endCxn id="322" idx="1"/>
          </p:cNvCxnSpPr>
          <p:nvPr/>
        </p:nvCxnSpPr>
        <p:spPr>
          <a:xfrm>
            <a:off x="10045833" y="5469650"/>
            <a:ext cx="395100" cy="0"/>
          </a:xfrm>
          <a:prstGeom prst="straightConnector1">
            <a:avLst/>
          </a:prstGeom>
          <a:noFill/>
          <a:ln cap="flat" cmpd="sng" w="9525">
            <a:solidFill>
              <a:schemeClr val="dk2"/>
            </a:solidFill>
            <a:prstDash val="solid"/>
            <a:round/>
            <a:headEnd len="med" w="med" type="none"/>
            <a:tailEnd len="med" w="med" type="stealth"/>
          </a:ln>
        </p:spPr>
      </p:cxnSp>
      <p:pic>
        <p:nvPicPr>
          <p:cNvPr id="328" name="Google Shape;328;p27"/>
          <p:cNvPicPr preferRelativeResize="0"/>
          <p:nvPr/>
        </p:nvPicPr>
        <p:blipFill>
          <a:blip r:embed="rId5">
            <a:alphaModFix/>
          </a:blip>
          <a:stretch>
            <a:fillRect/>
          </a:stretch>
        </p:blipFill>
        <p:spPr>
          <a:xfrm>
            <a:off x="6911975" y="1332475"/>
            <a:ext cx="5230400" cy="2414025"/>
          </a:xfrm>
          <a:prstGeom prst="rect">
            <a:avLst/>
          </a:prstGeom>
          <a:noFill/>
          <a:ln>
            <a:noFill/>
          </a:ln>
        </p:spPr>
      </p:pic>
      <p:sp>
        <p:nvSpPr>
          <p:cNvPr id="329" name="Google Shape;329;p27"/>
          <p:cNvSpPr/>
          <p:nvPr/>
        </p:nvSpPr>
        <p:spPr>
          <a:xfrm>
            <a:off x="9788350" y="146075"/>
            <a:ext cx="2091000" cy="266700"/>
          </a:xfrm>
          <a:prstGeom prst="rect">
            <a:avLst/>
          </a:prstGeom>
          <a:solidFill>
            <a:schemeClr val="lt2"/>
          </a:solid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Offline process for MVP</a:t>
            </a:r>
            <a:endParaRPr/>
          </a:p>
        </p:txBody>
      </p:sp>
      <p:sp>
        <p:nvSpPr>
          <p:cNvPr id="330" name="Google Shape;330;p27"/>
          <p:cNvSpPr/>
          <p:nvPr/>
        </p:nvSpPr>
        <p:spPr>
          <a:xfrm>
            <a:off x="9788350" y="527075"/>
            <a:ext cx="2091000" cy="266700"/>
          </a:xfrm>
          <a:prstGeom prst="rect">
            <a:avLst/>
          </a:prstGeom>
          <a:solidFill>
            <a:srgbClr val="65D9F8"/>
          </a:solidFill>
          <a:ln cap="flat" cmpd="sng" w="9525">
            <a:solidFill>
              <a:srgbClr val="65D9F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Online process for MVP</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KOKO Corporate Layout (2019)">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